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drawings/drawing2.xml" ContentType="application/vnd.openxmlformats-officedocument.drawingml.chartshapes+xml"/>
  <Override PartName="/ppt/charts/chart6.xml" ContentType="application/vnd.openxmlformats-officedocument.drawingml.chart+xml"/>
  <Override PartName="/ppt/drawings/drawing3.xml" ContentType="application/vnd.openxmlformats-officedocument.drawingml.chartshapes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notesSlides/notesSlide4.xml" ContentType="application/vnd.openxmlformats-officedocument.presentationml.notesSlid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3" r:id="rId2"/>
  </p:sldMasterIdLst>
  <p:notesMasterIdLst>
    <p:notesMasterId r:id="rId32"/>
  </p:notesMasterIdLst>
  <p:sldIdLst>
    <p:sldId id="326" r:id="rId3"/>
    <p:sldId id="289" r:id="rId4"/>
    <p:sldId id="290" r:id="rId5"/>
    <p:sldId id="287" r:id="rId6"/>
    <p:sldId id="292" r:id="rId7"/>
    <p:sldId id="306" r:id="rId8"/>
    <p:sldId id="359" r:id="rId9"/>
    <p:sldId id="308" r:id="rId10"/>
    <p:sldId id="334" r:id="rId11"/>
    <p:sldId id="325" r:id="rId12"/>
    <p:sldId id="294" r:id="rId13"/>
    <p:sldId id="295" r:id="rId14"/>
    <p:sldId id="327" r:id="rId15"/>
    <p:sldId id="328" r:id="rId16"/>
    <p:sldId id="350" r:id="rId17"/>
    <p:sldId id="354" r:id="rId18"/>
    <p:sldId id="357" r:id="rId19"/>
    <p:sldId id="358" r:id="rId20"/>
    <p:sldId id="333" r:id="rId21"/>
    <p:sldId id="319" r:id="rId22"/>
    <p:sldId id="349" r:id="rId23"/>
    <p:sldId id="329" r:id="rId24"/>
    <p:sldId id="321" r:id="rId25"/>
    <p:sldId id="336" r:id="rId26"/>
    <p:sldId id="337" r:id="rId27"/>
    <p:sldId id="345" r:id="rId28"/>
    <p:sldId id="338" r:id="rId29"/>
    <p:sldId id="339" r:id="rId30"/>
    <p:sldId id="346" r:id="rId31"/>
  </p:sldIdLst>
  <p:sldSz cx="9144000" cy="6858000" type="screen4x3"/>
  <p:notesSz cx="6735763" cy="98663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0000D0"/>
    <a:srgbClr val="D800CA"/>
    <a:srgbClr val="00D700"/>
    <a:srgbClr val="E1DD00"/>
    <a:srgbClr val="00D9CD"/>
    <a:srgbClr val="E3C2D1"/>
    <a:srgbClr val="DBDBEC"/>
    <a:srgbClr val="F00000"/>
    <a:srgbClr val="D8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709" autoAdjust="0"/>
  </p:normalViewPr>
  <p:slideViewPr>
    <p:cSldViewPr snapToObjects="1">
      <p:cViewPr>
        <p:scale>
          <a:sx n="80" d="100"/>
          <a:sy n="80" d="100"/>
        </p:scale>
        <p:origin x="-1980" y="-7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ru-RU" sz="16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 </a:t>
            </a:r>
            <a:r>
              <a:rPr lang="ru-RU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c:rich>
      </c:tx>
      <c:layout>
        <c:manualLayout>
          <c:xMode val="edge"/>
          <c:yMode val="edge"/>
          <c:x val="0.37323195026260692"/>
          <c:y val="0"/>
        </c:manualLayout>
      </c:layout>
      <c:overlay val="0"/>
    </c:title>
    <c:autoTitleDeleted val="0"/>
    <c:view3D>
      <c:rotX val="20"/>
      <c:hPercent val="60"/>
      <c:rotY val="200"/>
      <c:depthPercent val="10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9046701666717877E-2"/>
          <c:y val="0.20416251997295332"/>
          <c:w val="0.81560677655201452"/>
          <c:h val="0.6869085658278748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2022 г.</c:v>
                </c:pt>
              </c:strCache>
            </c:strRef>
          </c:tx>
          <c:dLbls>
            <c:dLbl>
              <c:idx val="0"/>
              <c:layout>
                <c:manualLayout>
                  <c:x val="-4.202866348183535E-2"/>
                  <c:y val="0.16762724143015584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54,720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(2,7%)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2008122028994414E-2"/>
                  <c:y val="-7.407292876184475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1617,090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(78,8%)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8032488115977545E-2"/>
                  <c:y val="-6.9482684953224627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198,000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(9,6%)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elete val="1"/>
            </c:dLbl>
            <c:dLbl>
              <c:idx val="4"/>
              <c:layout>
                <c:manualLayout>
                  <c:x val="5.4112663604753135E-2"/>
                  <c:y val="-1.9892816374030833E-3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7,890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(0,4%)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6.6262377466333525E-2"/>
                  <c:y val="5.5968391728962924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129,941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(6,3%)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.18977465860767243"/>
                  <c:y val="5.6415273006749228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44,000 (2,1%)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3.8319855713431397E-2"/>
                  <c:y val="5.3568054738996819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1,500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(0,1%)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delete val="1"/>
            </c:dLbl>
            <c:txPr>
              <a:bodyPr/>
              <a:lstStyle/>
              <a:p>
                <a:pPr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Лист1!$A$2:$A$9</c:f>
              <c:strCache>
                <c:ptCount val="8"/>
                <c:pt idx="0">
                  <c:v>НДФЛ</c:v>
                </c:pt>
                <c:pt idx="1">
                  <c:v>Доход от уплаты акцизов</c:v>
                </c:pt>
                <c:pt idx="2">
                  <c:v>Налог, взимаемый в связи с применением упрощенной системы налогообложения</c:v>
                </c:pt>
                <c:pt idx="3">
                  <c:v>ЕСХН</c:v>
                </c:pt>
                <c:pt idx="4">
                  <c:v>Налог на имущество физических лиц</c:v>
                </c:pt>
                <c:pt idx="5">
                  <c:v>Транспортный налог</c:v>
                </c:pt>
                <c:pt idx="6">
                  <c:v>Земельный налог</c:v>
                </c:pt>
                <c:pt idx="7">
                  <c:v>Госпошлина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48</c:v>
                </c:pt>
                <c:pt idx="1">
                  <c:v>800</c:v>
                </c:pt>
                <c:pt idx="2">
                  <c:v>136</c:v>
                </c:pt>
                <c:pt idx="3">
                  <c:v>0</c:v>
                </c:pt>
                <c:pt idx="4">
                  <c:v>17.803999999999998</c:v>
                </c:pt>
                <c:pt idx="5">
                  <c:v>106.2</c:v>
                </c:pt>
                <c:pt idx="6">
                  <c:v>32.5</c:v>
                </c:pt>
                <c:pt idx="7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ru-RU" sz="16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ru-RU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c:rich>
      </c:tx>
      <c:layout>
        <c:manualLayout>
          <c:xMode val="edge"/>
          <c:yMode val="edge"/>
          <c:x val="0.37323195026260692"/>
          <c:y val="0"/>
        </c:manualLayout>
      </c:layout>
      <c:overlay val="0"/>
    </c:title>
    <c:autoTitleDeleted val="0"/>
    <c:view3D>
      <c:rotX val="20"/>
      <c:hPercent val="60"/>
      <c:rotY val="150"/>
      <c:depthPercent val="10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18500507785350667"/>
          <c:w val="0.84262505111725172"/>
          <c:h val="0.7060660079473212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2023 г.</c:v>
                </c:pt>
              </c:strCache>
            </c:strRef>
          </c:tx>
          <c:dLbls>
            <c:dLbl>
              <c:idx val="0"/>
              <c:layout>
                <c:manualLayout>
                  <c:x val="-2.4016244057988828E-2"/>
                  <c:y val="6.226168688820162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endParaRPr lang="ru-RU" dirty="0" smtClean="0">
                      <a:solidFill>
                        <a:schemeClr val="tx1"/>
                      </a:solidFill>
                    </a:endParaRP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58,003 (2,7%)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3022335579734642E-2"/>
                  <c:y val="0.4358318082174113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1716,587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(79,3%)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5.1034518623226263E-2"/>
                  <c:y val="-0.11737553602183647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204,336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(9,4%)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elete val="1"/>
            </c:dLbl>
            <c:dLbl>
              <c:idx val="4"/>
              <c:layout>
                <c:manualLayout>
                  <c:x val="9.6771280732400891E-2"/>
                  <c:y val="-0.12443512886585303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8,127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(0,4%)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3.0238011379350293E-2"/>
                  <c:y val="-9.7291145226610296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131,890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(6,1%)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.12072819332130939"/>
                  <c:y val="-9.6843132603816925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44,000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(2,0%)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0.10136273274600695"/>
                  <c:y val="0.10625102056747511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1,500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 (0,1%)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Лист1!$A$2:$A$9</c:f>
              <c:strCache>
                <c:ptCount val="8"/>
                <c:pt idx="0">
                  <c:v>НДФЛ</c:v>
                </c:pt>
                <c:pt idx="1">
                  <c:v>Доход от уплаты акцизов</c:v>
                </c:pt>
                <c:pt idx="2">
                  <c:v>Налог, взимаемый в связи с применением упрощенной системы налогообложения</c:v>
                </c:pt>
                <c:pt idx="3">
                  <c:v>ЕСХН</c:v>
                </c:pt>
                <c:pt idx="4">
                  <c:v>Налог на имущество физических лиц</c:v>
                </c:pt>
                <c:pt idx="5">
                  <c:v>Транспортный налог</c:v>
                </c:pt>
                <c:pt idx="6">
                  <c:v>Земельный налог</c:v>
                </c:pt>
                <c:pt idx="7">
                  <c:v>Госпошлина</c:v>
                </c:pt>
              </c:strCache>
            </c:strRef>
          </c:cat>
          <c:val>
            <c:numRef>
              <c:f>Лист1!$B$2:$B$9</c:f>
              <c:numCache>
                <c:formatCode>0.000</c:formatCode>
                <c:ptCount val="8"/>
                <c:pt idx="0">
                  <c:v>50.16</c:v>
                </c:pt>
                <c:pt idx="1">
                  <c:v>850</c:v>
                </c:pt>
                <c:pt idx="2">
                  <c:v>141.44</c:v>
                </c:pt>
                <c:pt idx="3">
                  <c:v>0</c:v>
                </c:pt>
                <c:pt idx="4">
                  <c:v>18.445</c:v>
                </c:pt>
                <c:pt idx="5">
                  <c:v>190.32</c:v>
                </c:pt>
                <c:pt idx="6">
                  <c:v>50</c:v>
                </c:pt>
                <c:pt idx="7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ru-RU" sz="16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2027 </a:t>
            </a:r>
            <a:r>
              <a:rPr lang="ru-RU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c:rich>
      </c:tx>
      <c:layout>
        <c:manualLayout>
          <c:xMode val="edge"/>
          <c:yMode val="edge"/>
          <c:x val="0.37023002172335467"/>
          <c:y val="0"/>
        </c:manualLayout>
      </c:layout>
      <c:overlay val="0"/>
    </c:title>
    <c:autoTitleDeleted val="0"/>
    <c:view3D>
      <c:rotX val="20"/>
      <c:hPercent val="60"/>
      <c:rotY val="150"/>
      <c:depthPercent val="10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21374139596904732"/>
          <c:w val="0.86363933419162564"/>
          <c:h val="0.7252235277303820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2024 г.</c:v>
                </c:pt>
              </c:strCache>
            </c:strRef>
          </c:tx>
          <c:dLbls>
            <c:dLbl>
              <c:idx val="0"/>
              <c:layout>
                <c:manualLayout>
                  <c:x val="-8.1054823695712291E-2"/>
                  <c:y val="7.6629768477786603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60,903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(2,7%)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4016244057988828E-2"/>
                  <c:y val="0.42146297239782154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1794,559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(79,7%)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8032488115977656E-2"/>
                  <c:y val="-9.8217716787387457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207,605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(9,2%)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elete val="1"/>
            </c:dLbl>
            <c:dLbl>
              <c:idx val="4"/>
              <c:layout>
                <c:manualLayout>
                  <c:x val="8.5914094651421816E-2"/>
                  <c:y val="-0.18253346612809615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8,452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(0,4%)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3.2195004337579511E-3"/>
                  <c:y val="-7.3344342577301977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132,681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(5,9%)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.12673225433580665"/>
                  <c:y val="3.733438523277989E-3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44,000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(2,0%)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4.7326183615532189E-2"/>
                  <c:y val="0.1110400039823344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1,500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(0,1%)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Лист1!$A$2:$A$9</c:f>
              <c:strCache>
                <c:ptCount val="8"/>
                <c:pt idx="0">
                  <c:v>НДФЛ</c:v>
                </c:pt>
                <c:pt idx="1">
                  <c:v>Доход от уплаты акцизов</c:v>
                </c:pt>
                <c:pt idx="2">
                  <c:v>Налог, взимаемый в связи с применением упрощенной системы налогообложения</c:v>
                </c:pt>
                <c:pt idx="3">
                  <c:v>ЕСХН</c:v>
                </c:pt>
                <c:pt idx="4">
                  <c:v>Налог на имущество физических лиц</c:v>
                </c:pt>
                <c:pt idx="5">
                  <c:v>Транспортный налог</c:v>
                </c:pt>
                <c:pt idx="6">
                  <c:v>Земельный налог</c:v>
                </c:pt>
                <c:pt idx="7">
                  <c:v>Госпошлина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52.667999999999999</c:v>
                </c:pt>
                <c:pt idx="1">
                  <c:v>656.09199999999998</c:v>
                </c:pt>
                <c:pt idx="2">
                  <c:v>147.09800000000001</c:v>
                </c:pt>
                <c:pt idx="3">
                  <c:v>0</c:v>
                </c:pt>
                <c:pt idx="4">
                  <c:v>19.146000000000001</c:v>
                </c:pt>
                <c:pt idx="5">
                  <c:v>114.645</c:v>
                </c:pt>
                <c:pt idx="6">
                  <c:v>44</c:v>
                </c:pt>
                <c:pt idx="7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ru-RU" sz="16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 </a:t>
            </a:r>
            <a:r>
              <a:rPr lang="ru-RU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c:rich>
      </c:tx>
      <c:layout>
        <c:manualLayout>
          <c:xMode val="edge"/>
          <c:yMode val="edge"/>
          <c:x val="0.37323195026260692"/>
          <c:y val="0"/>
        </c:manualLayout>
      </c:layout>
      <c:overlay val="0"/>
    </c:title>
    <c:autoTitleDeleted val="0"/>
    <c:view3D>
      <c:rotX val="29"/>
      <c:hPercent val="40"/>
      <c:rotY val="150"/>
      <c:depthPercent val="10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21374139596904729"/>
          <c:w val="0.86363933419162564"/>
          <c:h val="0.7252235277303820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2018 г.</c:v>
                </c:pt>
              </c:strCache>
            </c:strRef>
          </c:tx>
          <c:dLbls>
            <c:dLbl>
              <c:idx val="0"/>
              <c:layout>
                <c:manualLayout>
                  <c:x val="0"/>
                  <c:y val="-0.58459877414997341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/>
                      <a:t>46,300 (42,4%)                                                                                                                                                                                                                                                 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3638035490146484E-7"/>
                  <c:y val="-0.16507115594421864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/>
                      <a:t>63,000 (57,6%)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766577134131067E-3"/>
                  <c:y val="-4.3467576352592512E-2"/>
                </c:manualLayout>
              </c:layout>
              <c:spPr/>
              <c:txPr>
                <a:bodyPr/>
                <a:lstStyle/>
                <a:p>
                  <a:pPr>
                    <a:defRPr b="1" i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22285656203684218"/>
                  <c:y val="1.4675430316501309E-2"/>
                </c:manualLayout>
              </c:layout>
              <c:spPr/>
              <c:txPr>
                <a:bodyPr/>
                <a:lstStyle/>
                <a:p>
                  <a:pPr>
                    <a:defRPr b="1" i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.24938600202814346"/>
                  <c:y val="6.5546735673683895E-2"/>
                </c:manualLayout>
              </c:layout>
              <c:spPr/>
              <c:txPr>
                <a:bodyPr/>
                <a:lstStyle/>
                <a:p>
                  <a:pPr>
                    <a:defRPr b="1" i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2.7665335659872139E-2"/>
                  <c:y val="-7.7685530647651435E-2"/>
                </c:manualLayout>
              </c:layout>
              <c:spPr/>
              <c:txPr>
                <a:bodyPr/>
                <a:lstStyle/>
                <a:p>
                  <a:pPr>
                    <a:defRPr b="1" i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8.2997314023931981E-3"/>
                  <c:y val="-8.69344681818136E-3"/>
                </c:manualLayout>
              </c:layout>
              <c:spPr/>
              <c:txPr>
                <a:bodyPr/>
                <a:lstStyle/>
                <a:p>
                  <a:pPr>
                    <a:defRPr b="1" i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аренда имущества</c:v>
                </c:pt>
                <c:pt idx="1">
                  <c:v>прочие поступления от использования имущества</c:v>
                </c:pt>
              </c:strCache>
            </c:strRef>
          </c:cat>
          <c:val>
            <c:numRef>
              <c:f>Лист1!$B$2:$B$3</c:f>
              <c:numCache>
                <c:formatCode>0.00</c:formatCode>
                <c:ptCount val="2"/>
                <c:pt idx="0" formatCode="0.000">
                  <c:v>46.3</c:v>
                </c:pt>
                <c:pt idx="1">
                  <c:v>63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ru-RU" sz="16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ru-RU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c:rich>
      </c:tx>
      <c:layout>
        <c:manualLayout>
          <c:xMode val="edge"/>
          <c:yMode val="edge"/>
          <c:x val="0.37323195026260692"/>
          <c:y val="0"/>
        </c:manualLayout>
      </c:layout>
      <c:overlay val="0"/>
    </c:title>
    <c:autoTitleDeleted val="0"/>
    <c:view3D>
      <c:rotX val="29"/>
      <c:hPercent val="40"/>
      <c:rotY val="150"/>
      <c:depthPercent val="10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21374139596904729"/>
          <c:w val="0.86363933419162564"/>
          <c:h val="0.7252235277303820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2019 г.</c:v>
                </c:pt>
              </c:strCache>
            </c:strRef>
          </c:tx>
          <c:dLbls>
            <c:dLbl>
              <c:idx val="0"/>
              <c:layout>
                <c:manualLayout>
                  <c:x val="0"/>
                  <c:y val="-0.58459877414997341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/>
                      <a:t>46,300 (42,4%)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8032488115977684E-2"/>
                  <c:y val="-2.6179700578230439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/>
                      <a:t> 63,000</a:t>
                    </a:r>
                    <a:r>
                      <a:rPr lang="ru-RU" baseline="0" dirty="0" smtClean="0"/>
                      <a:t>  (57,6%)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9.8596137072240242E-2"/>
                  <c:y val="-4.0745390429047519E-2"/>
                </c:manualLayout>
              </c:layout>
              <c:spPr/>
              <c:txPr>
                <a:bodyPr/>
                <a:lstStyle/>
                <a:p>
                  <a:pPr>
                    <a:defRPr b="1" i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766577134131067E-3"/>
                  <c:y val="-4.3467576352592512E-2"/>
                </c:manualLayout>
              </c:layout>
              <c:spPr/>
              <c:txPr>
                <a:bodyPr/>
                <a:lstStyle/>
                <a:p>
                  <a:pPr>
                    <a:defRPr b="1" i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16581798239911882"/>
                  <c:y val="2.5321763947881191E-2"/>
                </c:manualLayout>
              </c:layout>
              <c:spPr/>
              <c:txPr>
                <a:bodyPr/>
                <a:lstStyle/>
                <a:p>
                  <a:pPr>
                    <a:defRPr b="1" i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.20435578079976921"/>
                  <c:y val="8.07440931534395E-3"/>
                </c:manualLayout>
              </c:layout>
              <c:spPr/>
              <c:txPr>
                <a:bodyPr/>
                <a:lstStyle/>
                <a:p>
                  <a:pPr>
                    <a:defRPr b="1" i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2.7665335659872139E-2"/>
                  <c:y val="-7.7685530647651435E-2"/>
                </c:manualLayout>
              </c:layout>
              <c:spPr/>
              <c:txPr>
                <a:bodyPr/>
                <a:lstStyle/>
                <a:p>
                  <a:pPr>
                    <a:defRPr b="1" i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8.2997314023931981E-3"/>
                  <c:y val="-8.69344681818136E-3"/>
                </c:manualLayout>
              </c:layout>
              <c:spPr/>
              <c:txPr>
                <a:bodyPr/>
                <a:lstStyle/>
                <a:p>
                  <a:pPr>
                    <a:defRPr b="1" i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аренда имущества</c:v>
                </c:pt>
                <c:pt idx="1">
                  <c:v>прочие поступления от использования имущества, находящегося в собственности поселений</c:v>
                </c:pt>
              </c:strCache>
            </c:strRef>
          </c:cat>
          <c:val>
            <c:numRef>
              <c:f>Лист1!$B$2:$B$3</c:f>
              <c:numCache>
                <c:formatCode>0.00</c:formatCode>
                <c:ptCount val="2"/>
                <c:pt idx="0" formatCode="General">
                  <c:v>46.3</c:v>
                </c:pt>
                <c:pt idx="1">
                  <c:v>63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ru-RU" sz="16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2027 </a:t>
            </a:r>
            <a:r>
              <a:rPr lang="ru-RU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c:rich>
      </c:tx>
      <c:layout>
        <c:manualLayout>
          <c:xMode val="edge"/>
          <c:yMode val="edge"/>
          <c:x val="0.37323195026260692"/>
          <c:y val="0"/>
        </c:manualLayout>
      </c:layout>
      <c:overlay val="0"/>
    </c:title>
    <c:autoTitleDeleted val="0"/>
    <c:view3D>
      <c:rotX val="29"/>
      <c:hPercent val="40"/>
      <c:rotY val="150"/>
      <c:depthPercent val="10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21374139596904729"/>
          <c:w val="0.86363933419162564"/>
          <c:h val="0.7252235277303820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2020 г.</c:v>
                </c:pt>
              </c:strCache>
            </c:strRef>
          </c:tx>
          <c:dLbls>
            <c:dLbl>
              <c:idx val="0"/>
              <c:layout>
                <c:manualLayout>
                  <c:x val="0"/>
                  <c:y val="-0.54628351279607767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/>
                      <a:t> 46,300</a:t>
                    </a:r>
                    <a:r>
                      <a:rPr lang="ru-RU" baseline="0" dirty="0" smtClean="0"/>
                      <a:t> (42,4%)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3845553803714481E-2"/>
                  <c:y val="-5.4915863757400409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/>
                      <a:t>63,000  </a:t>
                    </a:r>
                  </a:p>
                  <a:p>
                    <a:pPr>
                      <a:defRPr b="1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dirty="0" smtClean="0"/>
                      <a:t>(57,6%)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5.9569504097653464E-2"/>
                  <c:y val="-2.6377685954464884E-2"/>
                </c:manualLayout>
              </c:layout>
              <c:spPr/>
              <c:txPr>
                <a:bodyPr/>
                <a:lstStyle/>
                <a:p>
                  <a:pPr>
                    <a:defRPr b="1" i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766577134131067E-3"/>
                  <c:y val="-4.3467576352592512E-2"/>
                </c:manualLayout>
              </c:layout>
              <c:spPr/>
              <c:txPr>
                <a:bodyPr/>
                <a:lstStyle/>
                <a:p>
                  <a:pPr>
                    <a:defRPr b="1" i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1568118908773731"/>
                  <c:y val="2.3747308813064482E-2"/>
                </c:manualLayout>
              </c:layout>
              <c:spPr/>
              <c:txPr>
                <a:bodyPr/>
                <a:lstStyle/>
                <a:p>
                  <a:pPr>
                    <a:defRPr b="1" i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.20612721517940091"/>
                  <c:y val="5.5968014613960573E-2"/>
                </c:manualLayout>
              </c:layout>
              <c:spPr/>
              <c:txPr>
                <a:bodyPr/>
                <a:lstStyle/>
                <a:p>
                  <a:pPr>
                    <a:defRPr b="1" i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2.7665335659872139E-2"/>
                  <c:y val="-7.7685530647651435E-2"/>
                </c:manualLayout>
              </c:layout>
              <c:spPr/>
              <c:txPr>
                <a:bodyPr/>
                <a:lstStyle/>
                <a:p>
                  <a:pPr>
                    <a:defRPr b="1" i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8.2997314023931981E-3"/>
                  <c:y val="-8.69344681818136E-3"/>
                </c:manualLayout>
              </c:layout>
              <c:spPr/>
              <c:txPr>
                <a:bodyPr/>
                <a:lstStyle/>
                <a:p>
                  <a:pPr>
                    <a:defRPr b="1" i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аренда имущества</c:v>
                </c:pt>
                <c:pt idx="1">
                  <c:v>прочие поступления от использования имущества, находящегося в собственности поселений</c:v>
                </c:pt>
              </c:strCache>
            </c:strRef>
          </c:cat>
          <c:val>
            <c:numRef>
              <c:f>Лист1!$B$2:$B$3</c:f>
              <c:numCache>
                <c:formatCode>0.00</c:formatCode>
                <c:ptCount val="2"/>
                <c:pt idx="0" formatCode="0.000">
                  <c:v>46.3</c:v>
                </c:pt>
                <c:pt idx="1">
                  <c:v>63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ru-RU" sz="16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 </a:t>
            </a:r>
            <a:r>
              <a:rPr lang="ru-RU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c:rich>
      </c:tx>
      <c:layout>
        <c:manualLayout>
          <c:xMode val="edge"/>
          <c:yMode val="edge"/>
          <c:x val="0.37323195026260692"/>
          <c:y val="0"/>
        </c:manualLayout>
      </c:layout>
      <c:overlay val="0"/>
    </c:title>
    <c:autoTitleDeleted val="0"/>
    <c:view3D>
      <c:rotX val="29"/>
      <c:hPercent val="40"/>
      <c:rotY val="90"/>
      <c:depthPercent val="10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21374139596904726"/>
          <c:w val="0.86363933419162564"/>
          <c:h val="0.7252235277303820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2025</c:v>
                </c:pt>
              </c:strCache>
            </c:strRef>
          </c:tx>
          <c:dLbls>
            <c:dLbl>
              <c:idx val="0"/>
              <c:layout>
                <c:manualLayout>
                  <c:x val="3.0578162710053493E-3"/>
                  <c:y val="1.3469416538981812E-2"/>
                </c:manualLayout>
              </c:layout>
              <c:spPr/>
              <c:txPr>
                <a:bodyPr/>
                <a:lstStyle/>
                <a:p>
                  <a:pPr>
                    <a:defRPr b="1" i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"/>
                  <c:y val="4.2733917836446006E-2"/>
                </c:manualLayout>
              </c:layout>
              <c:spPr/>
              <c:txPr>
                <a:bodyPr/>
                <a:lstStyle/>
                <a:p>
                  <a:pPr>
                    <a:defRPr b="1" i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4.1557557434516737E-2"/>
                  <c:y val="-7.8271727198024221E-2"/>
                </c:manualLayout>
              </c:layout>
              <c:spPr/>
              <c:txPr>
                <a:bodyPr/>
                <a:lstStyle/>
                <a:p>
                  <a:pPr>
                    <a:defRPr b="1" i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3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8.2997314023931981E-3"/>
                  <c:y val="-7.3828241449190701E-2"/>
                </c:manualLayout>
              </c:layout>
              <c:spPr/>
              <c:txPr>
                <a:bodyPr/>
                <a:lstStyle/>
                <a:p>
                  <a:pPr>
                    <a:defRPr b="1" i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-5.7862851839991661E-3"/>
                  <c:y val="-0.10208057456153713"/>
                </c:manualLayout>
              </c:layout>
              <c:spPr/>
              <c:txPr>
                <a:bodyPr/>
                <a:lstStyle/>
                <a:p>
                  <a:pPr>
                    <a:defRPr b="1" i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2.7665335659872125E-2"/>
                  <c:y val="-7.7685530647651435E-2"/>
                </c:manualLayout>
              </c:layout>
              <c:spPr/>
              <c:txPr>
                <a:bodyPr/>
                <a:lstStyle/>
                <a:p>
                  <a:pPr>
                    <a:defRPr b="1" i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7"/>
              <c:layout>
                <c:manualLayout>
                  <c:x val="8.2997314023931981E-3"/>
                  <c:y val="-8.6934468181813565E-3"/>
                </c:manualLayout>
              </c:layout>
              <c:spPr/>
              <c:txPr>
                <a:bodyPr/>
                <a:lstStyle/>
                <a:p>
                  <a:pPr>
                    <a:defRPr b="1" i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i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дотации</c:v>
                </c:pt>
                <c:pt idx="1">
                  <c:v>субвенции</c:v>
                </c:pt>
                <c:pt idx="2">
                  <c:v>прочие</c:v>
                </c:pt>
              </c:strCache>
            </c:strRef>
          </c:cat>
          <c:val>
            <c:numRef>
              <c:f>Лист1!$B$2:$B$4</c:f>
              <c:numCache>
                <c:formatCode>0.000</c:formatCode>
                <c:ptCount val="3"/>
                <c:pt idx="0">
                  <c:v>1770.59</c:v>
                </c:pt>
                <c:pt idx="1">
                  <c:v>96.488</c:v>
                </c:pt>
                <c:pt idx="2">
                  <c:v>5865.4009999999998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%</c:v>
                </c:pt>
              </c:strCache>
            </c:strRef>
          </c:tx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дотации</c:v>
                </c:pt>
                <c:pt idx="1">
                  <c:v>субвенции</c:v>
                </c:pt>
                <c:pt idx="2">
                  <c:v>прочие</c:v>
                </c:pt>
              </c:strCache>
            </c:strRef>
          </c:cat>
          <c:val>
            <c:numRef>
              <c:f>Лист1!$C$2:$C$4</c:f>
              <c:numCache>
                <c:formatCode>0</c:formatCode>
                <c:ptCount val="3"/>
                <c:pt idx="0">
                  <c:v>22.898089991579674</c:v>
                </c:pt>
                <c:pt idx="1">
                  <c:v>1.2478275078406291</c:v>
                </c:pt>
                <c:pt idx="2">
                  <c:v>75.854082500579693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ru-RU" sz="16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ru-RU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c:rich>
      </c:tx>
      <c:layout>
        <c:manualLayout>
          <c:xMode val="edge"/>
          <c:yMode val="edge"/>
          <c:x val="0.37323195026260692"/>
          <c:y val="0"/>
        </c:manualLayout>
      </c:layout>
      <c:overlay val="0"/>
    </c:title>
    <c:autoTitleDeleted val="0"/>
    <c:view3D>
      <c:rotX val="29"/>
      <c:hPercent val="40"/>
      <c:rotY val="80"/>
      <c:depthPercent val="10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21374139596904726"/>
          <c:w val="0.86363933419162564"/>
          <c:h val="0.7252235277303820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2026</c:v>
                </c:pt>
              </c:strCache>
            </c:strRef>
          </c:tx>
          <c:dLbls>
            <c:dLbl>
              <c:idx val="0"/>
              <c:layout>
                <c:manualLayout>
                  <c:x val="0.35962835992715875"/>
                  <c:y val="0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1.0552633358951959E-2"/>
                  <c:y val="1.2848216054153349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5.8565664928087985E-2"/>
                  <c:y val="-0.1547588071039375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0.17133793644677781"/>
                  <c:y val="-3.867804598615761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8.2997314023931981E-3"/>
                  <c:y val="-7.382824144919070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-5.7862851839991661E-3"/>
                  <c:y val="-0.1020805745615371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2.7665335659872125E-2"/>
                  <c:y val="-7.768553064765143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7"/>
              <c:layout>
                <c:manualLayout>
                  <c:x val="8.2997314023931981E-3"/>
                  <c:y val="-8.6934468181813565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b="1" i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дотации</c:v>
                </c:pt>
                <c:pt idx="1">
                  <c:v>субвенции</c:v>
                </c:pt>
                <c:pt idx="2">
                  <c:v>прочие</c:v>
                </c:pt>
              </c:strCache>
            </c:strRef>
          </c:cat>
          <c:val>
            <c:numRef>
              <c:f>Лист1!$B$2:$B$4</c:f>
              <c:numCache>
                <c:formatCode>0.000</c:formatCode>
                <c:ptCount val="3"/>
                <c:pt idx="0">
                  <c:v>1776.48</c:v>
                </c:pt>
                <c:pt idx="1">
                  <c:v>96.488</c:v>
                </c:pt>
                <c:pt idx="2">
                  <c:v>5865.4009999999998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ru-RU" sz="16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2027 </a:t>
            </a:r>
            <a:r>
              <a:rPr lang="ru-RU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c:rich>
      </c:tx>
      <c:layout>
        <c:manualLayout>
          <c:xMode val="edge"/>
          <c:yMode val="edge"/>
          <c:x val="0.37323195026260692"/>
          <c:y val="0"/>
        </c:manualLayout>
      </c:layout>
      <c:overlay val="0"/>
    </c:title>
    <c:autoTitleDeleted val="0"/>
    <c:view3D>
      <c:rotX val="29"/>
      <c:hPercent val="40"/>
      <c:rotY val="70"/>
      <c:depthPercent val="10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21374139596904726"/>
          <c:w val="0.86363933419162564"/>
          <c:h val="0.7252235277303820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2027</c:v>
                </c:pt>
              </c:strCache>
            </c:strRef>
          </c:tx>
          <c:dLbls>
            <c:dLbl>
              <c:idx val="0"/>
              <c:layout>
                <c:manualLayout>
                  <c:x val="1.6652409404792731E-2"/>
                  <c:y val="-0.1174965427515525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3.6910583598460431E-2"/>
                  <c:y val="3.3875771423536427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9.3340536239713306E-2"/>
                  <c:y val="-0.21583016264565377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2.7665771341310666E-3"/>
                  <c:y val="-4.346757635259251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8.2997314023931981E-3"/>
                  <c:y val="-7.382824144919070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-5.7862851839991661E-3"/>
                  <c:y val="-0.1020805745615371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2.7665335659872125E-2"/>
                  <c:y val="-7.768553064765143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7"/>
              <c:layout>
                <c:manualLayout>
                  <c:x val="8.2997314023931981E-3"/>
                  <c:y val="-8.6934468181813565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b="1" i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дотации</c:v>
                </c:pt>
                <c:pt idx="1">
                  <c:v>субвенции</c:v>
                </c:pt>
                <c:pt idx="2">
                  <c:v>прочие</c:v>
                </c:pt>
              </c:strCache>
            </c:strRef>
          </c:cat>
          <c:val>
            <c:numRef>
              <c:f>Лист1!$B$2:$B$4</c:f>
              <c:numCache>
                <c:formatCode>0.000</c:formatCode>
                <c:ptCount val="3"/>
                <c:pt idx="0">
                  <c:v>1805.4</c:v>
                </c:pt>
                <c:pt idx="1">
                  <c:v>96.488</c:v>
                </c:pt>
                <c:pt idx="2">
                  <c:v>5865.4009999999998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2025 </a:t>
            </a:r>
            <a:r>
              <a:rPr lang="ru-RU" dirty="0"/>
              <a:t>г.</a:t>
            </a:r>
          </a:p>
        </c:rich>
      </c:tx>
      <c:layout>
        <c:manualLayout>
          <c:xMode val="edge"/>
          <c:yMode val="edge"/>
          <c:x val="0.37023002172335467"/>
          <c:y val="0"/>
        </c:manualLayout>
      </c:layout>
      <c:overlay val="0"/>
    </c:title>
    <c:autoTitleDeleted val="0"/>
    <c:view3D>
      <c:rotX val="29"/>
      <c:hPercent val="40"/>
      <c:rotY val="150"/>
      <c:depthPercent val="10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21374139596904729"/>
          <c:w val="0.86363933419162564"/>
          <c:h val="0.7252235277303820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2025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5.1034518623226277E-2"/>
                  <c:y val="-0.2349758325850744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4.7276070980292967E-7"/>
                  <c:y val="-0.23691231812214825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4.7561145688304121E-2"/>
                  <c:y val="-7.2202438350182224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2.766577134131067E-3"/>
                  <c:y val="-4.346757635259251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8.2997314023931981E-3"/>
                  <c:y val="-7.382824144919070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-5.7862851839991696E-3"/>
                  <c:y val="-0.1020805745615371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2.7665335659872139E-2"/>
                  <c:y val="-7.768553064765143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7"/>
              <c:layout>
                <c:manualLayout>
                  <c:x val="8.2997314023931981E-3"/>
                  <c:y val="-8.69344681818136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безвозмездные </c:v>
                </c:pt>
                <c:pt idx="1">
                  <c:v>налоговые</c:v>
                </c:pt>
                <c:pt idx="2">
                  <c:v>неналоговые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7732.4790000000003</c:v>
                </c:pt>
                <c:pt idx="1">
                  <c:v>2053.1410000000001</c:v>
                </c:pt>
                <c:pt idx="2">
                  <c:v>109.3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2026 </a:t>
            </a:r>
            <a:r>
              <a:rPr lang="ru-RU" dirty="0"/>
              <a:t>г.</a:t>
            </a:r>
          </a:p>
        </c:rich>
      </c:tx>
      <c:layout>
        <c:manualLayout>
          <c:xMode val="edge"/>
          <c:yMode val="edge"/>
          <c:x val="0.37323195026260692"/>
          <c:y val="0"/>
        </c:manualLayout>
      </c:layout>
      <c:overlay val="0"/>
    </c:title>
    <c:autoTitleDeleted val="0"/>
    <c:view3D>
      <c:rotX val="29"/>
      <c:hPercent val="40"/>
      <c:rotY val="150"/>
      <c:depthPercent val="10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21374139596904729"/>
          <c:w val="0.86363933419162564"/>
          <c:h val="0.7252235277303820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2026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2.1014213550740235E-2"/>
                  <c:y val="-0.3403413871270286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3.002077783319573E-2"/>
                  <c:y val="-0.3651691304218295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5.6567709970759751E-2"/>
                  <c:y val="-2.637730883946252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0.17133793644677783"/>
                  <c:y val="-3.867804598615761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8.2997314023931981E-3"/>
                  <c:y val="-7.382824144919070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-5.7862851839991696E-3"/>
                  <c:y val="-0.1020805745615371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2.7665335659872139E-2"/>
                  <c:y val="-7.768553064765143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7"/>
              <c:layout>
                <c:manualLayout>
                  <c:x val="8.2997314023931981E-3"/>
                  <c:y val="-8.69344681818136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безвозмездные</c:v>
                </c:pt>
                <c:pt idx="1">
                  <c:v>налоговые</c:v>
                </c:pt>
                <c:pt idx="2">
                  <c:v>неналоговые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7738.3689999999997</c:v>
                </c:pt>
                <c:pt idx="1">
                  <c:v>2164.4430000000002</c:v>
                </c:pt>
                <c:pt idx="2">
                  <c:v>109.3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2027 </a:t>
            </a:r>
            <a:r>
              <a:rPr lang="ru-RU" dirty="0"/>
              <a:t>г.</a:t>
            </a:r>
          </a:p>
        </c:rich>
      </c:tx>
      <c:layout>
        <c:manualLayout>
          <c:xMode val="edge"/>
          <c:yMode val="edge"/>
          <c:x val="0.37323195026260692"/>
          <c:y val="0"/>
        </c:manualLayout>
      </c:layout>
      <c:overlay val="0"/>
    </c:title>
    <c:autoTitleDeleted val="0"/>
    <c:view3D>
      <c:rotX val="29"/>
      <c:hPercent val="40"/>
      <c:rotY val="150"/>
      <c:depthPercent val="10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21374139596904729"/>
          <c:w val="0.86363933419162564"/>
          <c:h val="0.7252235277303820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2027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0"/>
                  <c:y val="-0.2062389151758996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1.824856339839309E-3"/>
                  <c:y val="-0.2369115638921436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8.3585984535997207E-2"/>
                  <c:y val="-2.637730883946252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2.766577134131067E-3"/>
                  <c:y val="-4.346757635259251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8.2997314023931981E-3"/>
                  <c:y val="-7.382824144919070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-5.7862851839991696E-3"/>
                  <c:y val="-0.1020805745615371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2.7665335659872139E-2"/>
                  <c:y val="-7.768553064765143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7"/>
              <c:layout>
                <c:manualLayout>
                  <c:x val="8.2997314023931981E-3"/>
                  <c:y val="-8.69344681818136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безвозмездные </c:v>
                </c:pt>
                <c:pt idx="1">
                  <c:v>налоговые</c:v>
                </c:pt>
                <c:pt idx="2">
                  <c:v>неналоговые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7767.2889999999998</c:v>
                </c:pt>
                <c:pt idx="1">
                  <c:v>2249.6999999999998</c:v>
                </c:pt>
                <c:pt idx="2">
                  <c:v>109.3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2025 </a:t>
            </a:r>
            <a:r>
              <a:rPr lang="ru-RU" dirty="0"/>
              <a:t>г.</a:t>
            </a:r>
          </a:p>
        </c:rich>
      </c:tx>
      <c:layout>
        <c:manualLayout>
          <c:xMode val="edge"/>
          <c:yMode val="edge"/>
          <c:x val="0.37323195026260692"/>
          <c:y val="0"/>
        </c:manualLayout>
      </c:layout>
      <c:overlay val="0"/>
    </c:title>
    <c:autoTitleDeleted val="0"/>
    <c:view3D>
      <c:rotX val="30"/>
      <c:hPercent val="100"/>
      <c:rotY val="140"/>
      <c:depthPercent val="10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19937315944309164"/>
          <c:w val="0.88117908247293342"/>
          <c:h val="0.7395915316563531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explosion val="21"/>
          <c:dPt>
            <c:idx val="5"/>
            <c:bubble3D val="0"/>
          </c:dPt>
          <c:dLbls>
            <c:dLbl>
              <c:idx val="0"/>
              <c:layout>
                <c:manualLayout>
                  <c:x val="-0.10807309826094973"/>
                  <c:y val="-0.1011181082704714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7.0491694776230532E-2"/>
                  <c:y val="-0.18323263734245548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0.1496304193151117"/>
                  <c:y val="-5.767182019458379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3.2156376204281606E-2"/>
                  <c:y val="1.400454272731832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9.295066505612852E-2"/>
                  <c:y val="-2.7393633770799305E-3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-2.4403052669013752E-2"/>
                  <c:y val="5.5990641514101651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-0.22450578777298977"/>
                  <c:y val="3.733438523277989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7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8"/>
              <c:showLegendKey val="0"/>
              <c:showVal val="1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000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Лист1!$A$2:$A$7</c:f>
              <c:strCache>
                <c:ptCount val="6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</c:v>
                </c:pt>
                <c:pt idx="3">
                  <c:v>национальная экономика</c:v>
                </c:pt>
                <c:pt idx="4">
                  <c:v>жкх</c:v>
                </c:pt>
                <c:pt idx="5">
                  <c:v>социалка</c:v>
                </c:pt>
              </c:strCache>
            </c:strRef>
          </c:cat>
          <c:val>
            <c:numRef>
              <c:f>Лист1!$B$2:$B$7</c:f>
              <c:numCache>
                <c:formatCode>0.000</c:formatCode>
                <c:ptCount val="6"/>
                <c:pt idx="0">
                  <c:v>7414.5739999999996</c:v>
                </c:pt>
                <c:pt idx="1">
                  <c:v>88.38</c:v>
                </c:pt>
                <c:pt idx="2">
                  <c:v>125.108</c:v>
                </c:pt>
                <c:pt idx="3">
                  <c:v>1747.0309999999999</c:v>
                </c:pt>
                <c:pt idx="4">
                  <c:v>103.586</c:v>
                </c:pt>
                <c:pt idx="5">
                  <c:v>416.24099999999999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</c:v>
                </c:pt>
              </c:strCache>
            </c:strRef>
          </c:tx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Лист1!$A$2:$A$7</c:f>
              <c:strCache>
                <c:ptCount val="6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</c:v>
                </c:pt>
                <c:pt idx="3">
                  <c:v>национальная экономика</c:v>
                </c:pt>
                <c:pt idx="4">
                  <c:v>жкх</c:v>
                </c:pt>
                <c:pt idx="5">
                  <c:v>социалка</c:v>
                </c:pt>
              </c:strCache>
            </c:strRef>
          </c:cat>
          <c:val>
            <c:numRef>
              <c:f>Лист1!$C$2:$C$7</c:f>
              <c:numCache>
                <c:formatCode>0</c:formatCode>
                <c:ptCount val="6"/>
                <c:pt idx="0">
                  <c:v>74.933137407882029</c:v>
                </c:pt>
                <c:pt idx="1">
                  <c:v>0.89318559422410693</c:v>
                </c:pt>
                <c:pt idx="2">
                  <c:v>1.2643659574812127</c:v>
                </c:pt>
                <c:pt idx="3">
                  <c:v>17.655837540879563</c:v>
                </c:pt>
                <c:pt idx="4">
                  <c:v>1.0468604091796598</c:v>
                </c:pt>
                <c:pt idx="5">
                  <c:v>4.206613090353434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ru-RU" sz="16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 </a:t>
            </a:r>
            <a:r>
              <a:rPr lang="ru-RU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c:rich>
      </c:tx>
      <c:layout>
        <c:manualLayout>
          <c:xMode val="edge"/>
          <c:yMode val="edge"/>
          <c:x val="0.37323195026260692"/>
          <c:y val="0"/>
        </c:manualLayout>
      </c:layout>
      <c:overlay val="0"/>
    </c:title>
    <c:autoTitleDeleted val="0"/>
    <c:view3D>
      <c:rotX val="30"/>
      <c:hPercent val="40"/>
      <c:rotY val="210"/>
      <c:depthPercent val="10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21374139596904726"/>
          <c:w val="0.86363933419162564"/>
          <c:h val="0.72522352773038201"/>
        </c:manualLayout>
      </c:layout>
      <c:pie3DChart>
        <c:varyColors val="1"/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ru-RU" sz="16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ru-RU" sz="16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c:rich>
      </c:tx>
      <c:layout>
        <c:manualLayout>
          <c:xMode val="edge"/>
          <c:yMode val="edge"/>
          <c:x val="0.37323195026260692"/>
          <c:y val="0"/>
        </c:manualLayout>
      </c:layout>
      <c:overlay val="0"/>
    </c:title>
    <c:autoTitleDeleted val="0"/>
    <c:view3D>
      <c:rotX val="29"/>
      <c:hPercent val="40"/>
      <c:rotY val="150"/>
      <c:depthPercent val="10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21374139596904726"/>
          <c:w val="0.86363933419162564"/>
          <c:h val="0.72522352773038201"/>
        </c:manualLayout>
      </c:layout>
      <c:pie3DChart>
        <c:varyColors val="1"/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2026 </a:t>
            </a:r>
            <a:r>
              <a:rPr lang="ru-RU" dirty="0"/>
              <a:t>г.</a:t>
            </a:r>
          </a:p>
        </c:rich>
      </c:tx>
      <c:layout>
        <c:manualLayout>
          <c:xMode val="edge"/>
          <c:yMode val="edge"/>
          <c:x val="0.37323195026260692"/>
          <c:y val="0"/>
        </c:manualLayout>
      </c:layout>
      <c:overlay val="0"/>
    </c:title>
    <c:autoTitleDeleted val="0"/>
    <c:view3D>
      <c:rotX val="30"/>
      <c:hPercent val="90"/>
      <c:rotY val="150"/>
      <c:depthPercent val="100"/>
      <c:rAngAx val="0"/>
      <c:perspective val="2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17063699626392168"/>
          <c:w val="0.91467378329121829"/>
          <c:h val="0.768327694835523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2025</c:v>
                </c:pt>
              </c:strCache>
            </c:strRef>
          </c:tx>
          <c:explosion val="21"/>
          <c:dPt>
            <c:idx val="0"/>
            <c:bubble3D val="0"/>
          </c:dPt>
          <c:dPt>
            <c:idx val="5"/>
            <c:bubble3D val="0"/>
          </c:dPt>
          <c:dPt>
            <c:idx val="6"/>
            <c:bubble3D val="0"/>
          </c:dPt>
          <c:dLbls>
            <c:dLbl>
              <c:idx val="0"/>
              <c:layout>
                <c:manualLayout>
                  <c:x val="-0.10807309826094973"/>
                  <c:y val="-0.1011181082704714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2.5195309268237334E-2"/>
                  <c:y val="-0.1209709504542538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0.1496304193151117"/>
                  <c:y val="-5.767182019458379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1.1007318035767651E-16"/>
                  <c:y val="4.4258216675949974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6.0042973948521089E-3"/>
                  <c:y val="-3.1475526556249911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-1.086167730772231E-3"/>
                  <c:y val="1.0668206301516266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-4.1381926830824943E-2"/>
                  <c:y val="6.599512541147960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7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8"/>
              <c:showLegendKey val="0"/>
              <c:showVal val="1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000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Лист1!$A$2:$A$8</c:f>
              <c:strCache>
                <c:ptCount val="7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</c:v>
                </c:pt>
                <c:pt idx="3">
                  <c:v>национальная экономика</c:v>
                </c:pt>
                <c:pt idx="4">
                  <c:v>жкх</c:v>
                </c:pt>
                <c:pt idx="5">
                  <c:v>социалка</c:v>
                </c:pt>
                <c:pt idx="6">
                  <c:v>условно утвержденные расходы</c:v>
                </c:pt>
              </c:strCache>
            </c:strRef>
          </c:cat>
          <c:val>
            <c:numRef>
              <c:f>Лист1!$B$2:$B$8</c:f>
              <c:numCache>
                <c:formatCode>0.000</c:formatCode>
                <c:ptCount val="7"/>
                <c:pt idx="0">
                  <c:v>7182.32</c:v>
                </c:pt>
                <c:pt idx="1">
                  <c:v>88.38</c:v>
                </c:pt>
                <c:pt idx="2">
                  <c:v>125.108</c:v>
                </c:pt>
                <c:pt idx="3">
                  <c:v>1848.4770000000001</c:v>
                </c:pt>
                <c:pt idx="4">
                  <c:v>103.586</c:v>
                </c:pt>
                <c:pt idx="5">
                  <c:v>416.24099999999999</c:v>
                </c:pt>
                <c:pt idx="6" formatCode="0.00">
                  <c:v>248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2027 </a:t>
            </a:r>
            <a:r>
              <a:rPr lang="ru-RU" dirty="0"/>
              <a:t>г.</a:t>
            </a:r>
          </a:p>
        </c:rich>
      </c:tx>
      <c:layout>
        <c:manualLayout>
          <c:xMode val="edge"/>
          <c:yMode val="edge"/>
          <c:x val="0.37323195026260692"/>
          <c:y val="0"/>
        </c:manualLayout>
      </c:layout>
      <c:overlay val="0"/>
    </c:title>
    <c:autoTitleDeleted val="0"/>
    <c:view3D>
      <c:rotX val="30"/>
      <c:hPercent val="90"/>
      <c:rotY val="220"/>
      <c:depthPercent val="100"/>
      <c:rAngAx val="0"/>
      <c:perspective val="2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15626891467433671"/>
          <c:w val="0.92968393582746123"/>
          <c:h val="0.7826957764251081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2026</c:v>
                </c:pt>
              </c:strCache>
            </c:strRef>
          </c:tx>
          <c:explosion val="25"/>
          <c:dPt>
            <c:idx val="0"/>
            <c:bubble3D val="0"/>
            <c:explosion val="31"/>
          </c:dPt>
          <c:dPt>
            <c:idx val="5"/>
            <c:bubble3D val="0"/>
          </c:dPt>
          <c:dPt>
            <c:idx val="6"/>
            <c:bubble3D val="0"/>
          </c:dPt>
          <c:dLbls>
            <c:dLbl>
              <c:idx val="0"/>
              <c:layout>
                <c:manualLayout>
                  <c:x val="-0.10807309826094973"/>
                  <c:y val="-0.1011181082704714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2.3638035490146484E-7"/>
                  <c:y val="-0.17365391628273216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2.3638035490146484E-7"/>
                  <c:y val="4.769411146237278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1.1007318035767651E-16"/>
                  <c:y val="4.4258216675949974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8.6946367661276405E-2"/>
                  <c:y val="-2.7393633770799305E-3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5"/>
              <c:layout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-0.22450578777298977"/>
                  <c:y val="3.733438523277989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7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8"/>
              <c:showLegendKey val="0"/>
              <c:showVal val="1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000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Лист1!$A$2:$A$8</c:f>
              <c:strCache>
                <c:ptCount val="7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</c:v>
                </c:pt>
                <c:pt idx="3">
                  <c:v>национальная экономика</c:v>
                </c:pt>
                <c:pt idx="4">
                  <c:v>жкх</c:v>
                </c:pt>
                <c:pt idx="5">
                  <c:v>социалка</c:v>
                </c:pt>
                <c:pt idx="6">
                  <c:v>условно утвержденные расходы</c:v>
                </c:pt>
              </c:strCache>
            </c:strRef>
          </c:cat>
          <c:val>
            <c:numRef>
              <c:f>Лист1!$B$2:$B$8</c:f>
              <c:numCache>
                <c:formatCode>0.000</c:formatCode>
                <c:ptCount val="7"/>
                <c:pt idx="0">
                  <c:v>6963.3734000000004</c:v>
                </c:pt>
                <c:pt idx="1">
                  <c:v>88.38</c:v>
                </c:pt>
                <c:pt idx="2">
                  <c:v>125.108</c:v>
                </c:pt>
                <c:pt idx="3">
                  <c:v>1927.24</c:v>
                </c:pt>
                <c:pt idx="4">
                  <c:v>103.586</c:v>
                </c:pt>
                <c:pt idx="5">
                  <c:v>416.24099999999999</c:v>
                </c:pt>
                <c:pt idx="6" formatCode="0.00">
                  <c:v>502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2C9C6D-6A51-4247-87A4-1575277B074F}" type="doc">
      <dgm:prSet loTypeId="urn:microsoft.com/office/officeart/2005/8/layout/list1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9627A623-F456-49E6-9CEE-DAA3672B5407}">
      <dgm:prSet phldrT="[Текст]" custT="1"/>
      <dgm:spPr/>
      <dgm:t>
        <a:bodyPr/>
        <a:lstStyle/>
        <a:p>
          <a:pPr algn="ctr"/>
          <a:r>
            <a:rPr lang="ru-RU" sz="2000" b="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Составление проекта бюджета</a:t>
          </a:r>
          <a:endParaRPr lang="ru-RU" sz="2000" b="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3C58825-5F4F-41D0-8178-5355F73EDE80}" type="parTrans" cxnId="{CD932D36-ABBF-4337-950C-C43E95D7B95B}">
      <dgm:prSet/>
      <dgm:spPr/>
      <dgm:t>
        <a:bodyPr/>
        <a:lstStyle/>
        <a:p>
          <a:endParaRPr lang="ru-RU"/>
        </a:p>
      </dgm:t>
    </dgm:pt>
    <dgm:pt modelId="{56A9D455-555B-45DB-96CC-EC3F93F05754}" type="sibTrans" cxnId="{CD932D36-ABBF-4337-950C-C43E95D7B95B}">
      <dgm:prSet/>
      <dgm:spPr/>
      <dgm:t>
        <a:bodyPr/>
        <a:lstStyle/>
        <a:p>
          <a:endParaRPr lang="ru-RU"/>
        </a:p>
      </dgm:t>
    </dgm:pt>
    <dgm:pt modelId="{218221A9-4C38-4F17-9344-04F7516440AE}">
      <dgm:prSet phldrT="[Текст]" custT="1"/>
      <dgm:spPr>
        <a:gradFill rotWithShape="0">
          <a:gsLst>
            <a:gs pos="0">
              <a:srgbClr val="43D126"/>
            </a:gs>
            <a:gs pos="0">
              <a:schemeClr val="accent5">
                <a:hueOff val="-4966938"/>
                <a:satOff val="19906"/>
                <a:lumOff val="4314"/>
                <a:alphaOff val="0"/>
                <a:shade val="51000"/>
                <a:satMod val="130000"/>
              </a:schemeClr>
            </a:gs>
            <a:gs pos="80000">
              <a:schemeClr val="accent5">
                <a:hueOff val="-4966938"/>
                <a:satOff val="19906"/>
                <a:lumOff val="4314"/>
                <a:alphaOff val="0"/>
                <a:shade val="93000"/>
                <a:satMod val="13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pPr algn="ctr"/>
          <a:r>
            <a: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Рассмотрение проекта бюджета</a:t>
          </a:r>
          <a:endParaRPr lang="ru-RU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5A5589F-096F-4E3E-A1BC-D49273B72AB3}" type="parTrans" cxnId="{7342DC98-6593-45FB-BEF6-36BB73B11D0F}">
      <dgm:prSet/>
      <dgm:spPr/>
      <dgm:t>
        <a:bodyPr/>
        <a:lstStyle/>
        <a:p>
          <a:endParaRPr lang="ru-RU"/>
        </a:p>
      </dgm:t>
    </dgm:pt>
    <dgm:pt modelId="{657C3D9B-04F0-4444-8786-4E19562DC442}" type="sibTrans" cxnId="{7342DC98-6593-45FB-BEF6-36BB73B11D0F}">
      <dgm:prSet/>
      <dgm:spPr/>
      <dgm:t>
        <a:bodyPr/>
        <a:lstStyle/>
        <a:p>
          <a:endParaRPr lang="ru-RU"/>
        </a:p>
      </dgm:t>
    </dgm:pt>
    <dgm:pt modelId="{47DE6AAF-E77F-41E5-887E-2B7590088927}">
      <dgm:prSet phldrT="[Текст]" custT="1"/>
      <dgm:spPr/>
      <dgm:t>
        <a:bodyPr/>
        <a:lstStyle/>
        <a:p>
          <a:pPr algn="ctr"/>
          <a:r>
            <a: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Утверждение проекта бюджета</a:t>
          </a:r>
          <a:endParaRPr lang="ru-RU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7AA7693-4FDD-4AA4-B51C-652E8B28A79E}" type="parTrans" cxnId="{0E446707-9453-4FD4-BC78-351F1BEE3AFF}">
      <dgm:prSet/>
      <dgm:spPr/>
      <dgm:t>
        <a:bodyPr/>
        <a:lstStyle/>
        <a:p>
          <a:endParaRPr lang="ru-RU"/>
        </a:p>
      </dgm:t>
    </dgm:pt>
    <dgm:pt modelId="{D78296D0-EE61-4F7A-BB83-B29F5D0FAF2E}" type="sibTrans" cxnId="{0E446707-9453-4FD4-BC78-351F1BEE3AFF}">
      <dgm:prSet/>
      <dgm:spPr/>
      <dgm:t>
        <a:bodyPr/>
        <a:lstStyle/>
        <a:p>
          <a:endParaRPr lang="ru-RU"/>
        </a:p>
      </dgm:t>
    </dgm:pt>
    <dgm:pt modelId="{D4C136E3-2B52-41D4-B355-0A631098C734}">
      <dgm:prSet custT="1"/>
      <dgm:spPr/>
      <dgm:t>
        <a:bodyPr/>
        <a:lstStyle/>
        <a:p>
          <a:endParaRPr lang="ru-RU" sz="1800" dirty="0"/>
        </a:p>
      </dgm:t>
    </dgm:pt>
    <dgm:pt modelId="{CAAEC522-1EE6-477C-9315-13D95161B2C6}" type="parTrans" cxnId="{DDA24827-781D-420A-805A-95362DA8B5C9}">
      <dgm:prSet/>
      <dgm:spPr/>
      <dgm:t>
        <a:bodyPr/>
        <a:lstStyle/>
        <a:p>
          <a:endParaRPr lang="ru-RU"/>
        </a:p>
      </dgm:t>
    </dgm:pt>
    <dgm:pt modelId="{542ED1C8-C58B-46C1-8B4B-217383B74ED8}" type="sibTrans" cxnId="{DDA24827-781D-420A-805A-95362DA8B5C9}">
      <dgm:prSet/>
      <dgm:spPr/>
      <dgm:t>
        <a:bodyPr/>
        <a:lstStyle/>
        <a:p>
          <a:endParaRPr lang="ru-RU"/>
        </a:p>
      </dgm:t>
    </dgm:pt>
    <dgm:pt modelId="{4EDB460E-EA2F-4B80-AEEC-65936D828CCA}" type="pres">
      <dgm:prSet presAssocID="{F72C9C6D-6A51-4247-87A4-1575277B074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43CDFDD-DB88-40D3-B31F-08B0A5D02257}" type="pres">
      <dgm:prSet presAssocID="{9627A623-F456-49E6-9CEE-DAA3672B5407}" presName="parentLin" presStyleCnt="0"/>
      <dgm:spPr/>
    </dgm:pt>
    <dgm:pt modelId="{E7FC8D2D-AAE0-49BA-AE07-D93E3B7B6599}" type="pres">
      <dgm:prSet presAssocID="{9627A623-F456-49E6-9CEE-DAA3672B5407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F8FFED77-E205-4786-9C92-75818F45B3C3}" type="pres">
      <dgm:prSet presAssocID="{9627A623-F456-49E6-9CEE-DAA3672B5407}" presName="parentText" presStyleLbl="node1" presStyleIdx="0" presStyleCnt="3" custScaleX="39494" custScaleY="98035" custLinFactNeighborX="-100000" custLinFactNeighborY="3487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FCF280-A800-4A52-9348-48B5CE864AA0}" type="pres">
      <dgm:prSet presAssocID="{9627A623-F456-49E6-9CEE-DAA3672B5407}" presName="negativeSpace" presStyleCnt="0"/>
      <dgm:spPr/>
    </dgm:pt>
    <dgm:pt modelId="{3F006C1C-44CC-40A3-93A0-4C77B17DE774}" type="pres">
      <dgm:prSet presAssocID="{9627A623-F456-49E6-9CEE-DAA3672B5407}" presName="childText" presStyleLbl="conFgAcc1" presStyleIdx="0" presStyleCnt="3" custScaleY="94049" custLinFactNeighborX="21" custLinFactNeighborY="-149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434631-6144-4228-8D06-27AB84B1D686}" type="pres">
      <dgm:prSet presAssocID="{56A9D455-555B-45DB-96CC-EC3F93F05754}" presName="spaceBetweenRectangles" presStyleCnt="0"/>
      <dgm:spPr/>
    </dgm:pt>
    <dgm:pt modelId="{A0BDE4B3-C4CF-48C6-9A36-500B2C3489D7}" type="pres">
      <dgm:prSet presAssocID="{218221A9-4C38-4F17-9344-04F7516440AE}" presName="parentLin" presStyleCnt="0"/>
      <dgm:spPr/>
    </dgm:pt>
    <dgm:pt modelId="{A8C73946-C8F9-4786-96E6-D3060C361670}" type="pres">
      <dgm:prSet presAssocID="{218221A9-4C38-4F17-9344-04F7516440AE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26F08A94-15C6-481E-9154-B20A5FEF7382}" type="pres">
      <dgm:prSet presAssocID="{218221A9-4C38-4F17-9344-04F7516440AE}" presName="parentText" presStyleLbl="node1" presStyleIdx="1" presStyleCnt="3" custScaleX="39494" custScaleY="98035" custLinFactNeighborX="-100000" custLinFactNeighborY="3167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F7E01B-2FE7-4714-993D-04B86A559172}" type="pres">
      <dgm:prSet presAssocID="{218221A9-4C38-4F17-9344-04F7516440AE}" presName="negativeSpace" presStyleCnt="0"/>
      <dgm:spPr/>
    </dgm:pt>
    <dgm:pt modelId="{82E27E00-3670-49D0-864C-CE6F328784BA}" type="pres">
      <dgm:prSet presAssocID="{218221A9-4C38-4F17-9344-04F7516440AE}" presName="childText" presStyleLbl="conFgAcc1" presStyleIdx="1" presStyleCnt="3" custScaleY="97371" custLinFactNeighborY="-41364">
        <dgm:presLayoutVars>
          <dgm:bulletEnabled val="1"/>
        </dgm:presLayoutVars>
      </dgm:prSet>
      <dgm:spPr/>
    </dgm:pt>
    <dgm:pt modelId="{4FBEA8CE-36EC-4653-AD90-08F2B7C28F2F}" type="pres">
      <dgm:prSet presAssocID="{657C3D9B-04F0-4444-8786-4E19562DC442}" presName="spaceBetweenRectangles" presStyleCnt="0"/>
      <dgm:spPr/>
    </dgm:pt>
    <dgm:pt modelId="{AB243640-CBD1-43F3-9550-87CD853188CF}" type="pres">
      <dgm:prSet presAssocID="{47DE6AAF-E77F-41E5-887E-2B7590088927}" presName="parentLin" presStyleCnt="0"/>
      <dgm:spPr/>
    </dgm:pt>
    <dgm:pt modelId="{537D21AA-C489-45EE-A8B2-F1889B87C301}" type="pres">
      <dgm:prSet presAssocID="{47DE6AAF-E77F-41E5-887E-2B7590088927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B6324098-4C94-444C-ACA4-D91C5374D090}" type="pres">
      <dgm:prSet presAssocID="{47DE6AAF-E77F-41E5-887E-2B7590088927}" presName="parentText" presStyleLbl="node1" presStyleIdx="2" presStyleCnt="3" custScaleX="39494" custScaleY="98035" custLinFactNeighborX="-100000" custLinFactNeighborY="1744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859D56-97BB-4716-9C87-9D28D85A49EB}" type="pres">
      <dgm:prSet presAssocID="{47DE6AAF-E77F-41E5-887E-2B7590088927}" presName="negativeSpace" presStyleCnt="0"/>
      <dgm:spPr/>
    </dgm:pt>
    <dgm:pt modelId="{68FB6DFD-8703-4046-9703-C2FCDB4EF6BF}" type="pres">
      <dgm:prSet presAssocID="{47DE6AAF-E77F-41E5-887E-2B7590088927}" presName="childText" presStyleLbl="conFgAcc1" presStyleIdx="2" presStyleCnt="3" custScaleY="103172" custLinFactNeighborY="-51403">
        <dgm:presLayoutVars>
          <dgm:bulletEnabled val="1"/>
        </dgm:presLayoutVars>
      </dgm:prSet>
      <dgm:spPr/>
    </dgm:pt>
  </dgm:ptLst>
  <dgm:cxnLst>
    <dgm:cxn modelId="{7342DC98-6593-45FB-BEF6-36BB73B11D0F}" srcId="{F72C9C6D-6A51-4247-87A4-1575277B074F}" destId="{218221A9-4C38-4F17-9344-04F7516440AE}" srcOrd="1" destOrd="0" parTransId="{E5A5589F-096F-4E3E-A1BC-D49273B72AB3}" sibTransId="{657C3D9B-04F0-4444-8786-4E19562DC442}"/>
    <dgm:cxn modelId="{0E446707-9453-4FD4-BC78-351F1BEE3AFF}" srcId="{F72C9C6D-6A51-4247-87A4-1575277B074F}" destId="{47DE6AAF-E77F-41E5-887E-2B7590088927}" srcOrd="2" destOrd="0" parTransId="{67AA7693-4FDD-4AA4-B51C-652E8B28A79E}" sibTransId="{D78296D0-EE61-4F7A-BB83-B29F5D0FAF2E}"/>
    <dgm:cxn modelId="{673F727F-BB2F-4833-AFD9-E72732A12C65}" type="presOf" srcId="{F72C9C6D-6A51-4247-87A4-1575277B074F}" destId="{4EDB460E-EA2F-4B80-AEEC-65936D828CCA}" srcOrd="0" destOrd="0" presId="urn:microsoft.com/office/officeart/2005/8/layout/list1"/>
    <dgm:cxn modelId="{0D7EA2C6-6327-4F65-B34E-5C41E7340FB5}" type="presOf" srcId="{218221A9-4C38-4F17-9344-04F7516440AE}" destId="{A8C73946-C8F9-4786-96E6-D3060C361670}" srcOrd="0" destOrd="0" presId="urn:microsoft.com/office/officeart/2005/8/layout/list1"/>
    <dgm:cxn modelId="{DDA24827-781D-420A-805A-95362DA8B5C9}" srcId="{9627A623-F456-49E6-9CEE-DAA3672B5407}" destId="{D4C136E3-2B52-41D4-B355-0A631098C734}" srcOrd="0" destOrd="0" parTransId="{CAAEC522-1EE6-477C-9315-13D95161B2C6}" sibTransId="{542ED1C8-C58B-46C1-8B4B-217383B74ED8}"/>
    <dgm:cxn modelId="{B811D836-AD63-4EDA-9723-767181075CD2}" type="presOf" srcId="{9627A623-F456-49E6-9CEE-DAA3672B5407}" destId="{E7FC8D2D-AAE0-49BA-AE07-D93E3B7B6599}" srcOrd="0" destOrd="0" presId="urn:microsoft.com/office/officeart/2005/8/layout/list1"/>
    <dgm:cxn modelId="{CB9D3F4A-0227-4DF0-8757-0448ED526A12}" type="presOf" srcId="{9627A623-F456-49E6-9CEE-DAA3672B5407}" destId="{F8FFED77-E205-4786-9C92-75818F45B3C3}" srcOrd="1" destOrd="0" presId="urn:microsoft.com/office/officeart/2005/8/layout/list1"/>
    <dgm:cxn modelId="{713E71B4-C7F1-4C99-A285-31F8E42D109C}" type="presOf" srcId="{218221A9-4C38-4F17-9344-04F7516440AE}" destId="{26F08A94-15C6-481E-9154-B20A5FEF7382}" srcOrd="1" destOrd="0" presId="urn:microsoft.com/office/officeart/2005/8/layout/list1"/>
    <dgm:cxn modelId="{CD932D36-ABBF-4337-950C-C43E95D7B95B}" srcId="{F72C9C6D-6A51-4247-87A4-1575277B074F}" destId="{9627A623-F456-49E6-9CEE-DAA3672B5407}" srcOrd="0" destOrd="0" parTransId="{43C58825-5F4F-41D0-8178-5355F73EDE80}" sibTransId="{56A9D455-555B-45DB-96CC-EC3F93F05754}"/>
    <dgm:cxn modelId="{CE06CB27-3016-4178-AC41-097A17C71163}" type="presOf" srcId="{47DE6AAF-E77F-41E5-887E-2B7590088927}" destId="{537D21AA-C489-45EE-A8B2-F1889B87C301}" srcOrd="0" destOrd="0" presId="urn:microsoft.com/office/officeart/2005/8/layout/list1"/>
    <dgm:cxn modelId="{62ACCF19-8D71-4662-A87A-525DF1C2BC61}" type="presOf" srcId="{47DE6AAF-E77F-41E5-887E-2B7590088927}" destId="{B6324098-4C94-444C-ACA4-D91C5374D090}" srcOrd="1" destOrd="0" presId="urn:microsoft.com/office/officeart/2005/8/layout/list1"/>
    <dgm:cxn modelId="{49989055-CDD0-4EA3-8D7C-1315B80A38FE}" type="presOf" srcId="{D4C136E3-2B52-41D4-B355-0A631098C734}" destId="{3F006C1C-44CC-40A3-93A0-4C77B17DE774}" srcOrd="0" destOrd="0" presId="urn:microsoft.com/office/officeart/2005/8/layout/list1"/>
    <dgm:cxn modelId="{E4B4AEF6-EECD-4E4A-A17E-F909E9812213}" type="presParOf" srcId="{4EDB460E-EA2F-4B80-AEEC-65936D828CCA}" destId="{A43CDFDD-DB88-40D3-B31F-08B0A5D02257}" srcOrd="0" destOrd="0" presId="urn:microsoft.com/office/officeart/2005/8/layout/list1"/>
    <dgm:cxn modelId="{EDD9CE46-C0B0-4106-AF62-793A1ACD567F}" type="presParOf" srcId="{A43CDFDD-DB88-40D3-B31F-08B0A5D02257}" destId="{E7FC8D2D-AAE0-49BA-AE07-D93E3B7B6599}" srcOrd="0" destOrd="0" presId="urn:microsoft.com/office/officeart/2005/8/layout/list1"/>
    <dgm:cxn modelId="{0C889BEE-A783-471C-B1BF-975E01230511}" type="presParOf" srcId="{A43CDFDD-DB88-40D3-B31F-08B0A5D02257}" destId="{F8FFED77-E205-4786-9C92-75818F45B3C3}" srcOrd="1" destOrd="0" presId="urn:microsoft.com/office/officeart/2005/8/layout/list1"/>
    <dgm:cxn modelId="{1F932805-922E-42D4-BE41-18AA226AEDBB}" type="presParOf" srcId="{4EDB460E-EA2F-4B80-AEEC-65936D828CCA}" destId="{75FCF280-A800-4A52-9348-48B5CE864AA0}" srcOrd="1" destOrd="0" presId="urn:microsoft.com/office/officeart/2005/8/layout/list1"/>
    <dgm:cxn modelId="{FE299367-6EB2-4CBE-B7CA-D863BB6D1ACC}" type="presParOf" srcId="{4EDB460E-EA2F-4B80-AEEC-65936D828CCA}" destId="{3F006C1C-44CC-40A3-93A0-4C77B17DE774}" srcOrd="2" destOrd="0" presId="urn:microsoft.com/office/officeart/2005/8/layout/list1"/>
    <dgm:cxn modelId="{0934B097-014B-46D2-8C9D-816A1A15B7AB}" type="presParOf" srcId="{4EDB460E-EA2F-4B80-AEEC-65936D828CCA}" destId="{DB434631-6144-4228-8D06-27AB84B1D686}" srcOrd="3" destOrd="0" presId="urn:microsoft.com/office/officeart/2005/8/layout/list1"/>
    <dgm:cxn modelId="{6743CC84-DB12-4F21-A73A-CB04BD820AD9}" type="presParOf" srcId="{4EDB460E-EA2F-4B80-AEEC-65936D828CCA}" destId="{A0BDE4B3-C4CF-48C6-9A36-500B2C3489D7}" srcOrd="4" destOrd="0" presId="urn:microsoft.com/office/officeart/2005/8/layout/list1"/>
    <dgm:cxn modelId="{00539409-34AE-405B-8B0F-1A1E9782C9A7}" type="presParOf" srcId="{A0BDE4B3-C4CF-48C6-9A36-500B2C3489D7}" destId="{A8C73946-C8F9-4786-96E6-D3060C361670}" srcOrd="0" destOrd="0" presId="urn:microsoft.com/office/officeart/2005/8/layout/list1"/>
    <dgm:cxn modelId="{9767179A-4998-4F7C-9F89-C447252721D4}" type="presParOf" srcId="{A0BDE4B3-C4CF-48C6-9A36-500B2C3489D7}" destId="{26F08A94-15C6-481E-9154-B20A5FEF7382}" srcOrd="1" destOrd="0" presId="urn:microsoft.com/office/officeart/2005/8/layout/list1"/>
    <dgm:cxn modelId="{64B0D249-D571-4FEB-8E87-C4281EDC097E}" type="presParOf" srcId="{4EDB460E-EA2F-4B80-AEEC-65936D828CCA}" destId="{01F7E01B-2FE7-4714-993D-04B86A559172}" srcOrd="5" destOrd="0" presId="urn:microsoft.com/office/officeart/2005/8/layout/list1"/>
    <dgm:cxn modelId="{BC9E5584-547F-465B-BAF4-FCF437BE327A}" type="presParOf" srcId="{4EDB460E-EA2F-4B80-AEEC-65936D828CCA}" destId="{82E27E00-3670-49D0-864C-CE6F328784BA}" srcOrd="6" destOrd="0" presId="urn:microsoft.com/office/officeart/2005/8/layout/list1"/>
    <dgm:cxn modelId="{603D7E95-4FA0-45B5-A353-87CF73232C68}" type="presParOf" srcId="{4EDB460E-EA2F-4B80-AEEC-65936D828CCA}" destId="{4FBEA8CE-36EC-4653-AD90-08F2B7C28F2F}" srcOrd="7" destOrd="0" presId="urn:microsoft.com/office/officeart/2005/8/layout/list1"/>
    <dgm:cxn modelId="{7CECFBDB-CB8F-4B25-A97E-F659ED8A7701}" type="presParOf" srcId="{4EDB460E-EA2F-4B80-AEEC-65936D828CCA}" destId="{AB243640-CBD1-43F3-9550-87CD853188CF}" srcOrd="8" destOrd="0" presId="urn:microsoft.com/office/officeart/2005/8/layout/list1"/>
    <dgm:cxn modelId="{06FE59CB-2B75-49DD-82F4-A1DE05EB41C1}" type="presParOf" srcId="{AB243640-CBD1-43F3-9550-87CD853188CF}" destId="{537D21AA-C489-45EE-A8B2-F1889B87C301}" srcOrd="0" destOrd="0" presId="urn:microsoft.com/office/officeart/2005/8/layout/list1"/>
    <dgm:cxn modelId="{995425D5-F9D1-401C-9AB8-0825D8DB6E82}" type="presParOf" srcId="{AB243640-CBD1-43F3-9550-87CD853188CF}" destId="{B6324098-4C94-444C-ACA4-D91C5374D090}" srcOrd="1" destOrd="0" presId="urn:microsoft.com/office/officeart/2005/8/layout/list1"/>
    <dgm:cxn modelId="{B09D3AF9-77CF-47CE-AB8B-4C8985D8ABDA}" type="presParOf" srcId="{4EDB460E-EA2F-4B80-AEEC-65936D828CCA}" destId="{A0859D56-97BB-4716-9C87-9D28D85A49EB}" srcOrd="9" destOrd="0" presId="urn:microsoft.com/office/officeart/2005/8/layout/list1"/>
    <dgm:cxn modelId="{7B62EA73-4A0E-4197-997C-F4EC47D4D93E}" type="presParOf" srcId="{4EDB460E-EA2F-4B80-AEEC-65936D828CCA}" destId="{68FB6DFD-8703-4046-9703-C2FCDB4EF6BF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006C1C-44CC-40A3-93A0-4C77B17DE774}">
      <dsp:nvSpPr>
        <dsp:cNvPr id="0" name=""/>
        <dsp:cNvSpPr/>
      </dsp:nvSpPr>
      <dsp:spPr>
        <a:xfrm>
          <a:off x="0" y="597354"/>
          <a:ext cx="8280920" cy="97171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2691" tIns="853948" rIns="642691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/>
        </a:p>
      </dsp:txBody>
      <dsp:txXfrm>
        <a:off x="0" y="597354"/>
        <a:ext cx="8280920" cy="971714"/>
      </dsp:txXfrm>
    </dsp:sp>
    <dsp:sp modelId="{F8FFED77-E205-4786-9C92-75818F45B3C3}">
      <dsp:nvSpPr>
        <dsp:cNvPr id="0" name=""/>
        <dsp:cNvSpPr/>
      </dsp:nvSpPr>
      <dsp:spPr>
        <a:xfrm>
          <a:off x="0" y="471054"/>
          <a:ext cx="2289326" cy="1186537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Составление проекта бюджета</a:t>
          </a:r>
          <a:endParaRPr lang="ru-RU" sz="2000" b="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7922" y="528976"/>
        <a:ext cx="2173482" cy="1070693"/>
      </dsp:txXfrm>
    </dsp:sp>
    <dsp:sp modelId="{82E27E00-3670-49D0-864C-CE6F328784BA}">
      <dsp:nvSpPr>
        <dsp:cNvPr id="0" name=""/>
        <dsp:cNvSpPr/>
      </dsp:nvSpPr>
      <dsp:spPr>
        <a:xfrm>
          <a:off x="0" y="2313256"/>
          <a:ext cx="8280920" cy="100603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6F08A94-15C6-481E-9154-B20A5FEF7382}">
      <dsp:nvSpPr>
        <dsp:cNvPr id="0" name=""/>
        <dsp:cNvSpPr/>
      </dsp:nvSpPr>
      <dsp:spPr>
        <a:xfrm>
          <a:off x="0" y="2206840"/>
          <a:ext cx="2289326" cy="1186537"/>
        </a:xfrm>
        <a:prstGeom prst="roundRect">
          <a:avLst/>
        </a:prstGeom>
        <a:gradFill rotWithShape="0">
          <a:gsLst>
            <a:gs pos="0">
              <a:srgbClr val="43D126"/>
            </a:gs>
            <a:gs pos="0">
              <a:schemeClr val="accent5">
                <a:hueOff val="-4966938"/>
                <a:satOff val="19906"/>
                <a:lumOff val="4314"/>
                <a:alphaOff val="0"/>
                <a:shade val="51000"/>
                <a:satMod val="130000"/>
              </a:schemeClr>
            </a:gs>
            <a:gs pos="80000">
              <a:schemeClr val="accent5">
                <a:hueOff val="-4966938"/>
                <a:satOff val="19906"/>
                <a:lumOff val="4314"/>
                <a:alphaOff val="0"/>
                <a:shade val="93000"/>
                <a:satMod val="13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Рассмотрение проекта бюджета</a:t>
          </a:r>
          <a:endParaRPr lang="ru-RU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7922" y="2264762"/>
        <a:ext cx="2173482" cy="1070693"/>
      </dsp:txXfrm>
    </dsp:sp>
    <dsp:sp modelId="{68FB6DFD-8703-4046-9703-C2FCDB4EF6BF}">
      <dsp:nvSpPr>
        <dsp:cNvPr id="0" name=""/>
        <dsp:cNvSpPr/>
      </dsp:nvSpPr>
      <dsp:spPr>
        <a:xfrm>
          <a:off x="0" y="3902580"/>
          <a:ext cx="8280920" cy="106597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6324098-4C94-444C-ACA4-D91C5374D090}">
      <dsp:nvSpPr>
        <dsp:cNvPr id="0" name=""/>
        <dsp:cNvSpPr/>
      </dsp:nvSpPr>
      <dsp:spPr>
        <a:xfrm>
          <a:off x="0" y="3843426"/>
          <a:ext cx="2289326" cy="1186537"/>
        </a:xfrm>
        <a:prstGeom prst="round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Утверждение проекта бюджета</a:t>
          </a:r>
          <a:endParaRPr lang="ru-RU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7922" y="3901348"/>
        <a:ext cx="2173482" cy="10706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0.05095</cdr:x>
      <cdr:y>0.32112</cdr:y>
    </cdr:from>
    <cdr:to>
      <cdr:x>0.2671</cdr:x>
      <cdr:y>0.66595</cdr:y>
    </cdr:to>
    <cdr:cxnSp macro="">
      <cdr:nvCxnSpPr>
        <cdr:cNvPr id="3" name="Прямая соединительная линия 2"/>
        <cdr:cNvCxnSpPr/>
      </cdr:nvCxnSpPr>
      <cdr:spPr>
        <a:xfrm xmlns:a="http://schemas.openxmlformats.org/drawingml/2006/main">
          <a:off x="215540" y="851511"/>
          <a:ext cx="914400" cy="91440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0.03405</cdr:x>
      <cdr:y>0.3217</cdr:y>
    </cdr:from>
    <cdr:to>
      <cdr:x>0.25019</cdr:x>
      <cdr:y>0.66654</cdr:y>
    </cdr:to>
    <cdr:cxnSp macro="">
      <cdr:nvCxnSpPr>
        <cdr:cNvPr id="3" name="Прямая соединительная линия 2"/>
        <cdr:cNvCxnSpPr/>
      </cdr:nvCxnSpPr>
      <cdr:spPr>
        <a:xfrm xmlns:a="http://schemas.openxmlformats.org/drawingml/2006/main">
          <a:off x="144040" y="853065"/>
          <a:ext cx="914400" cy="91440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0.05593</cdr:x>
      <cdr:y>0.34546</cdr:y>
    </cdr:from>
    <cdr:to>
      <cdr:x>0.26144</cdr:x>
      <cdr:y>0.6903</cdr:y>
    </cdr:to>
    <cdr:cxnSp macro="">
      <cdr:nvCxnSpPr>
        <cdr:cNvPr id="3" name="Прямая соединительная линия 2"/>
        <cdr:cNvCxnSpPr/>
      </cdr:nvCxnSpPr>
      <cdr:spPr>
        <a:xfrm xmlns:a="http://schemas.openxmlformats.org/drawingml/2006/main">
          <a:off x="236630" y="916073"/>
          <a:ext cx="869384" cy="914403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831" cy="4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5373" y="0"/>
            <a:ext cx="2918831" cy="4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236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577" y="4686499"/>
            <a:ext cx="5388610" cy="4439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1285"/>
            <a:ext cx="2918831" cy="4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5373" y="9371285"/>
            <a:ext cx="2918831" cy="4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4137A86-F240-49D7-9D63-C2A85342C9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24216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4137A86-F240-49D7-9D63-C2A85342C962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88189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4137A86-F240-49D7-9D63-C2A85342C962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60795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4137A86-F240-49D7-9D63-C2A85342C962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90099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4137A86-F240-49D7-9D63-C2A85342C962}" type="slidenum">
              <a:rPr lang="ru-RU" smtClean="0"/>
              <a:pPr>
                <a:defRPr/>
              </a:pPr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2501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31E30A-3CE8-4E1A-BA70-C5051F0E9B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6224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ABBE36-5433-4365-9BC1-FBCB4C263F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9701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3B9227-5B98-479C-AD8A-4E44BB1905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590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2B13FD-1BEC-4CDA-8425-CCFB2E10E6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5723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458AA2-29D9-428C-9390-D502981BCE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7803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90960-EF4C-49D3-A4E5-C70BDF4C56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6988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BD6E88-548E-489D-AF00-C96CC6C870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6589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A1F30A-78BE-4B63-AE5D-730CD9C470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741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B544CD-49D6-4BCD-A4E0-F037D6BFCE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4499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7004E9-3B9B-471E-BFD9-F1621D2174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9919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0B88E0-33A9-4E4E-BC12-C7C2F92E6A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94934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7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799" cy="1714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D70080-679F-44F7-9008-A3037B8CB92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0AD586-5BA2-4A29-A9FB-10706F6EA58B}" type="slidenum">
              <a:rPr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b="0" spc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0000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 b="1" i="1"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C22006-297F-4971-8272-4C2676CCD47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A4CDE-3E0B-40E7-AF1F-04094F9D5B5A}" type="slidenum">
              <a:rPr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b="0" spc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766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 b="1" i="1"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59" y="1577340"/>
            <a:ext cx="3977640" cy="452628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5C82C9C-685F-4024-8B35-0F97E7DEAEB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D05EC6-92FF-4973-83BF-C3CD0B03602D}" type="slidenum">
              <a:rPr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b="0" spc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6591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k object 16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ru-RU" altLang="ru-RU" smtClean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4" name="bk object 17"/>
          <p:cNvSpPr>
            <a:spLocks noChangeArrowheads="1"/>
          </p:cNvSpPr>
          <p:nvPr/>
        </p:nvSpPr>
        <p:spPr bwMode="auto">
          <a:xfrm>
            <a:off x="1000125" y="17463"/>
            <a:ext cx="8143875" cy="1090612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ru-RU" altLang="ru-RU" smtClean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5" name="bk object 18"/>
          <p:cNvSpPr>
            <a:spLocks noChangeArrowheads="1"/>
          </p:cNvSpPr>
          <p:nvPr/>
        </p:nvSpPr>
        <p:spPr bwMode="auto">
          <a:xfrm>
            <a:off x="1319213" y="84138"/>
            <a:ext cx="5175250" cy="622300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ru-RU" altLang="ru-RU" smtClean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6" name="bk object 19"/>
          <p:cNvSpPr>
            <a:spLocks noChangeArrowheads="1"/>
          </p:cNvSpPr>
          <p:nvPr/>
        </p:nvSpPr>
        <p:spPr bwMode="auto">
          <a:xfrm>
            <a:off x="6121400" y="84138"/>
            <a:ext cx="465138" cy="622300"/>
          </a:xfrm>
          <a:prstGeom prst="rect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ru-RU" altLang="ru-RU" smtClean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7" name="bk object 20"/>
          <p:cNvSpPr>
            <a:spLocks noChangeArrowheads="1"/>
          </p:cNvSpPr>
          <p:nvPr/>
        </p:nvSpPr>
        <p:spPr bwMode="auto">
          <a:xfrm>
            <a:off x="6215063" y="84138"/>
            <a:ext cx="2743200" cy="622300"/>
          </a:xfrm>
          <a:prstGeom prst="rect">
            <a:avLst/>
          </a:prstGeom>
          <a:blipFill dpi="0" rotWithShape="1">
            <a:blip r:embed="rId6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ru-RU" altLang="ru-RU" smtClean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8" name="bk object 21"/>
          <p:cNvSpPr>
            <a:spLocks noChangeArrowheads="1"/>
          </p:cNvSpPr>
          <p:nvPr/>
        </p:nvSpPr>
        <p:spPr bwMode="auto">
          <a:xfrm>
            <a:off x="6978650" y="419100"/>
            <a:ext cx="449263" cy="623888"/>
          </a:xfrm>
          <a:prstGeom prst="rect">
            <a:avLst/>
          </a:prstGeom>
          <a:blipFill dpi="0" rotWithShape="1">
            <a:blip r:embed="rId7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ru-RU" altLang="ru-RU" smtClean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 b="1" i="1"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9" name="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A754E51-06D8-479F-BA61-086DDFD3F06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35A435-BA02-47CD-80F9-C7881C3AA0A7}" type="slidenum">
              <a:rPr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b="0" spc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4647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F97E900-1C51-4FD4-89E5-6FBE0958630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CA7146-739C-44F5-A7DA-38D3CD920689}" type="slidenum">
              <a:rPr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b="0" spc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4860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6964" y="274639"/>
            <a:ext cx="8230073" cy="160659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276225"/>
          </a:xfrm>
        </p:spPr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276225"/>
          </a:xfrm>
        </p:spPr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3349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F9542C4-5F37-42C1-86F3-C884ECB16B5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32686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E6F2D62A-BAC5-4A75-9E19-BA1A55558C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bk object 16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8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ru-RU" altLang="ru-RU" smtClean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027" name="Holder 2"/>
          <p:cNvSpPr>
            <a:spLocks noGrp="1"/>
          </p:cNvSpPr>
          <p:nvPr>
            <p:ph type="title"/>
          </p:nvPr>
        </p:nvSpPr>
        <p:spPr bwMode="auto">
          <a:xfrm>
            <a:off x="174625" y="139700"/>
            <a:ext cx="8794750" cy="74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ru-RU" altLang="ru-RU" smtClean="0"/>
          </a:p>
        </p:txBody>
      </p:sp>
      <p:sp>
        <p:nvSpPr>
          <p:cNvPr id="1028" name="Holder 3"/>
          <p:cNvSpPr>
            <a:spLocks noGrp="1"/>
          </p:cNvSpPr>
          <p:nvPr>
            <p:ph type="body" idx="1"/>
          </p:nvPr>
        </p:nvSpPr>
        <p:spPr bwMode="auto">
          <a:xfrm>
            <a:off x="257175" y="1536700"/>
            <a:ext cx="8629650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ru-RU" altLang="ru-RU" smtClean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325" y="6378575"/>
            <a:ext cx="292735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8575"/>
            <a:ext cx="2103438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56386BA-E1C8-4462-9405-3C4E7D5241E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801100" y="6513513"/>
            <a:ext cx="361950" cy="6699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5400" fontAlgn="auto">
              <a:spcBef>
                <a:spcPts val="0"/>
              </a:spcBef>
              <a:spcAft>
                <a:spcPts val="0"/>
              </a:spcAft>
              <a:defRPr sz="2200" b="1" spc="-15">
                <a:latin typeface="Arial"/>
                <a:cs typeface="Arial"/>
              </a:defRPr>
            </a:lvl1pPr>
          </a:lstStyle>
          <a:p>
            <a:pPr>
              <a:defRPr/>
            </a:pPr>
            <a:fld id="{87339A77-940D-4CC5-998D-0ABDB4325EA1}" type="slidenum">
              <a:rPr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b="0" spc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011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13" Type="http://schemas.openxmlformats.org/officeDocument/2006/relationships/image" Target="../media/image30.jpeg"/><Relationship Id="rId3" Type="http://schemas.openxmlformats.org/officeDocument/2006/relationships/chart" Target="../charts/chart1.xml"/><Relationship Id="rId7" Type="http://schemas.openxmlformats.org/officeDocument/2006/relationships/oleObject" Target="../embeddings/oleObject1.bin"/><Relationship Id="rId12" Type="http://schemas.openxmlformats.org/officeDocument/2006/relationships/image" Target="../media/image29.jpe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9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26.jpeg"/><Relationship Id="rId11" Type="http://schemas.openxmlformats.org/officeDocument/2006/relationships/image" Target="../media/image28.jpeg"/><Relationship Id="rId5" Type="http://schemas.openxmlformats.org/officeDocument/2006/relationships/chart" Target="../charts/chart3.xml"/><Relationship Id="rId15" Type="http://schemas.openxmlformats.org/officeDocument/2006/relationships/image" Target="../media/image32.jpeg"/><Relationship Id="rId10" Type="http://schemas.openxmlformats.org/officeDocument/2006/relationships/image" Target="../media/image27.jpeg"/><Relationship Id="rId4" Type="http://schemas.openxmlformats.org/officeDocument/2006/relationships/chart" Target="../charts/chart2.xml"/><Relationship Id="rId9" Type="http://schemas.openxmlformats.org/officeDocument/2006/relationships/oleObject" Target="../embeddings/oleObject2.bin"/><Relationship Id="rId1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3" Type="http://schemas.openxmlformats.org/officeDocument/2006/relationships/chart" Target="../charts/chart4.xml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6.jpeg"/><Relationship Id="rId11" Type="http://schemas.openxmlformats.org/officeDocument/2006/relationships/image" Target="../media/image33.png"/><Relationship Id="rId5" Type="http://schemas.openxmlformats.org/officeDocument/2006/relationships/chart" Target="../charts/chart6.xml"/><Relationship Id="rId10" Type="http://schemas.openxmlformats.org/officeDocument/2006/relationships/image" Target="../media/image9.png"/><Relationship Id="rId4" Type="http://schemas.openxmlformats.org/officeDocument/2006/relationships/chart" Target="../charts/chart5.xml"/><Relationship Id="rId9" Type="http://schemas.openxmlformats.org/officeDocument/2006/relationships/oleObject" Target="../embeddings/oleObject4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chart" Target="../charts/chart7.xml"/><Relationship Id="rId7" Type="http://schemas.openxmlformats.org/officeDocument/2006/relationships/image" Target="../media/image27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.jpeg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9.png"/><Relationship Id="rId7" Type="http://schemas.openxmlformats.org/officeDocument/2006/relationships/image" Target="../media/image26.jpeg"/><Relationship Id="rId12" Type="http://schemas.openxmlformats.org/officeDocument/2006/relationships/image" Target="../media/image28.jpe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6" Type="http://schemas.openxmlformats.org/officeDocument/2006/relationships/chart" Target="../charts/chart12.xml"/><Relationship Id="rId11" Type="http://schemas.openxmlformats.org/officeDocument/2006/relationships/image" Target="../media/image27.jpeg"/><Relationship Id="rId5" Type="http://schemas.openxmlformats.org/officeDocument/2006/relationships/chart" Target="../charts/chart11.xml"/><Relationship Id="rId10" Type="http://schemas.openxmlformats.org/officeDocument/2006/relationships/oleObject" Target="../embeddings/oleObject6.bin"/><Relationship Id="rId4" Type="http://schemas.openxmlformats.org/officeDocument/2006/relationships/chart" Target="../charts/chart10.xml"/><Relationship Id="rId9" Type="http://schemas.openxmlformats.org/officeDocument/2006/relationships/image" Target="../media/image25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10" Type="http://schemas.openxmlformats.org/officeDocument/2006/relationships/image" Target="../media/image9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13" Type="http://schemas.openxmlformats.org/officeDocument/2006/relationships/image" Target="../media/image28.jpeg"/><Relationship Id="rId18" Type="http://schemas.openxmlformats.org/officeDocument/2006/relationships/chart" Target="../charts/chart16.xml"/><Relationship Id="rId3" Type="http://schemas.openxmlformats.org/officeDocument/2006/relationships/image" Target="../media/image9.png"/><Relationship Id="rId7" Type="http://schemas.openxmlformats.org/officeDocument/2006/relationships/oleObject" Target="../embeddings/oleObject7.bin"/><Relationship Id="rId12" Type="http://schemas.openxmlformats.org/officeDocument/2006/relationships/image" Target="../media/image26.jpeg"/><Relationship Id="rId17" Type="http://schemas.microsoft.com/office/2007/relationships/hdphoto" Target="../media/hdphoto2.wdp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44.png"/><Relationship Id="rId1" Type="http://schemas.openxmlformats.org/officeDocument/2006/relationships/vmlDrawing" Target="../drawings/vmlDrawing4.vml"/><Relationship Id="rId6" Type="http://schemas.openxmlformats.org/officeDocument/2006/relationships/chart" Target="../charts/chart15.xml"/><Relationship Id="rId11" Type="http://schemas.openxmlformats.org/officeDocument/2006/relationships/image" Target="../media/image42.jpeg"/><Relationship Id="rId5" Type="http://schemas.openxmlformats.org/officeDocument/2006/relationships/chart" Target="../charts/chart14.xml"/><Relationship Id="rId15" Type="http://schemas.openxmlformats.org/officeDocument/2006/relationships/image" Target="../media/image31.jpeg"/><Relationship Id="rId10" Type="http://schemas.openxmlformats.org/officeDocument/2006/relationships/image" Target="../media/image29.jpeg"/><Relationship Id="rId19" Type="http://schemas.openxmlformats.org/officeDocument/2006/relationships/chart" Target="../charts/chart17.xml"/><Relationship Id="rId4" Type="http://schemas.openxmlformats.org/officeDocument/2006/relationships/chart" Target="../charts/chart13.xml"/><Relationship Id="rId9" Type="http://schemas.openxmlformats.org/officeDocument/2006/relationships/oleObject" Target="../embeddings/oleObject8.bin"/><Relationship Id="rId14" Type="http://schemas.openxmlformats.org/officeDocument/2006/relationships/image" Target="../media/image4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object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" name="object 2"/>
          <p:cNvSpPr>
            <a:spLocks noChangeArrowheads="1"/>
          </p:cNvSpPr>
          <p:nvPr/>
        </p:nvSpPr>
        <p:spPr bwMode="auto">
          <a:xfrm>
            <a:off x="306000" y="1538790"/>
            <a:ext cx="8532000" cy="3774250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5124" name="object 5"/>
          <p:cNvSpPr txBox="1">
            <a:spLocks noChangeArrowheads="1"/>
          </p:cNvSpPr>
          <p:nvPr/>
        </p:nvSpPr>
        <p:spPr bwMode="auto">
          <a:xfrm>
            <a:off x="414000" y="1843200"/>
            <a:ext cx="8316000" cy="3154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2700" indent="-12700" eaLnBrk="0" hangingPunct="0">
              <a:tabLst>
                <a:tab pos="3006725" algn="l"/>
                <a:tab pos="5668963" algn="l"/>
                <a:tab pos="6413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tabLst>
                <a:tab pos="3006725" algn="l"/>
                <a:tab pos="5668963" algn="l"/>
                <a:tab pos="6413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tabLst>
                <a:tab pos="3006725" algn="l"/>
                <a:tab pos="5668963" algn="l"/>
                <a:tab pos="6413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tabLst>
                <a:tab pos="3006725" algn="l"/>
                <a:tab pos="5668963" algn="l"/>
                <a:tab pos="6413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tabLst>
                <a:tab pos="3006725" algn="l"/>
                <a:tab pos="5668963" algn="l"/>
                <a:tab pos="6413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006725" algn="l"/>
                <a:tab pos="5668963" algn="l"/>
                <a:tab pos="6413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006725" algn="l"/>
                <a:tab pos="5668963" algn="l"/>
                <a:tab pos="6413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006725" algn="l"/>
                <a:tab pos="5668963" algn="l"/>
                <a:tab pos="6413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006725" algn="l"/>
                <a:tab pos="5668963" algn="l"/>
                <a:tab pos="6413500" algn="l"/>
              </a:tabLs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lnSpc>
                <a:spcPts val="4088"/>
              </a:lnSpc>
              <a:defRPr/>
            </a:pPr>
            <a:r>
              <a:rPr lang="ru-RU" altLang="ru-RU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ПРОЕКТ БЮДЖЕТА</a:t>
            </a:r>
          </a:p>
          <a:p>
            <a:pPr algn="ctr" eaLnBrk="1" hangingPunct="1">
              <a:lnSpc>
                <a:spcPts val="4088"/>
              </a:lnSpc>
              <a:defRPr/>
            </a:pPr>
            <a:r>
              <a:rPr lang="ru-RU" altLang="ru-RU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Нигирского сельского поселения на 2025 г. и</a:t>
            </a:r>
          </a:p>
          <a:p>
            <a:pPr algn="ctr" eaLnBrk="1" hangingPunct="1">
              <a:lnSpc>
                <a:spcPts val="4088"/>
              </a:lnSpc>
              <a:defRPr/>
            </a:pPr>
            <a:r>
              <a:rPr lang="ru-RU" altLang="ru-RU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плановый период 2026-2027 гг.</a:t>
            </a:r>
          </a:p>
          <a:p>
            <a:pPr algn="ctr" eaLnBrk="1" hangingPunct="1">
              <a:lnSpc>
                <a:spcPts val="4088"/>
              </a:lnSpc>
              <a:tabLst/>
              <a:defRPr/>
            </a:pPr>
            <a:endParaRPr lang="ru-RU" altLang="ru-RU" sz="36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 eaLnBrk="1" hangingPunct="1">
              <a:lnSpc>
                <a:spcPts val="4088"/>
              </a:lnSpc>
              <a:defRPr/>
            </a:pPr>
            <a:r>
              <a:rPr lang="ru-RU" altLang="ru-RU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БЮДЖЕТ ДЛЯ ГРАЖДАН</a:t>
            </a:r>
          </a:p>
        </p:txBody>
      </p:sp>
    </p:spTree>
    <p:extLst>
      <p:ext uri="{BB962C8B-B14F-4D97-AF65-F5344CB8AC3E}">
        <p14:creationId xmlns:p14="http://schemas.microsoft.com/office/powerpoint/2010/main" val="4037854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26495" y="0"/>
            <a:ext cx="9082068" cy="1372287"/>
            <a:chOff x="26495" y="0"/>
            <a:chExt cx="9082068" cy="1372287"/>
          </a:xfrm>
        </p:grpSpPr>
        <p:grpSp>
          <p:nvGrpSpPr>
            <p:cNvPr id="7" name="Группа 6"/>
            <p:cNvGrpSpPr/>
            <p:nvPr/>
          </p:nvGrpSpPr>
          <p:grpSpPr>
            <a:xfrm>
              <a:off x="26495" y="0"/>
              <a:ext cx="9082068" cy="1372287"/>
              <a:chOff x="26495" y="0"/>
              <a:chExt cx="9082068" cy="1372287"/>
            </a:xfrm>
          </p:grpSpPr>
          <p:sp>
            <p:nvSpPr>
              <p:cNvPr id="8" name="object 3"/>
              <p:cNvSpPr>
                <a:spLocks noChangeArrowheads="1"/>
              </p:cNvSpPr>
              <p:nvPr/>
            </p:nvSpPr>
            <p:spPr bwMode="auto">
              <a:xfrm>
                <a:off x="36000" y="342000"/>
                <a:ext cx="9072563" cy="1030287"/>
              </a:xfrm>
              <a:prstGeom prst="rect">
                <a:avLst/>
              </a:prstGeom>
              <a:blipFill dpi="0" rotWithShape="1">
                <a:blip r:embed="rId2" cstate="print"/>
                <a:srcRect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</a:pPr>
                <a:endParaRPr lang="ru-RU" altLang="ru-RU" smtClean="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9" name="TextBox 1"/>
              <p:cNvSpPr txBox="1">
                <a:spLocks noChangeArrowheads="1"/>
              </p:cNvSpPr>
              <p:nvPr/>
            </p:nvSpPr>
            <p:spPr bwMode="auto">
              <a:xfrm>
                <a:off x="26495" y="0"/>
                <a:ext cx="9067800" cy="338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ru-RU" altLang="ru-RU" sz="1600" b="1" i="1" dirty="0" err="1" smtClean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Нигирское</a:t>
                </a:r>
                <a:r>
                  <a:rPr lang="ru-RU" altLang="ru-RU" sz="1600" b="1" i="1" dirty="0" smtClean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сельское поселение Николаевского муниципального района Хабаровского края</a:t>
                </a:r>
              </a:p>
            </p:txBody>
          </p:sp>
        </p:grpSp>
        <p:sp>
          <p:nvSpPr>
            <p:cNvPr id="5" name="object 5"/>
            <p:cNvSpPr txBox="1"/>
            <p:nvPr/>
          </p:nvSpPr>
          <p:spPr>
            <a:xfrm>
              <a:off x="90488" y="457200"/>
              <a:ext cx="8928100" cy="723275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300" b="1" i="1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Проект бюджета </a:t>
              </a:r>
              <a:r>
                <a:rPr lang="ru-RU" sz="2300" b="1" i="1" dirty="0" err="1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Нигирского</a:t>
              </a:r>
              <a:r>
                <a:rPr lang="ru-RU" sz="2300" b="1" i="1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 сельского поселения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300" b="1" i="1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на 2025 г. и плановый период 2026-2027 гг.</a:t>
              </a:r>
              <a:endParaRPr sz="23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endParaRPr>
            </a:p>
          </p:txBody>
        </p:sp>
      </p:grpSp>
      <p:sp>
        <p:nvSpPr>
          <p:cNvPr id="6148" name="object 6"/>
          <p:cNvSpPr>
            <a:spLocks noChangeArrowheads="1"/>
          </p:cNvSpPr>
          <p:nvPr/>
        </p:nvSpPr>
        <p:spPr bwMode="auto">
          <a:xfrm>
            <a:off x="36513" y="1447800"/>
            <a:ext cx="9070975" cy="167640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ru-RU" altLang="ru-RU" smtClean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6149" name="object 7"/>
          <p:cNvSpPr txBox="1">
            <a:spLocks noChangeArrowheads="1"/>
          </p:cNvSpPr>
          <p:nvPr/>
        </p:nvSpPr>
        <p:spPr bwMode="auto">
          <a:xfrm>
            <a:off x="90488" y="3200400"/>
            <a:ext cx="89281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5921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534988" eaLnBrk="1" hangingPunct="1">
              <a:lnSpc>
                <a:spcPts val="2163"/>
              </a:lnSpc>
              <a:defRPr/>
            </a:pPr>
            <a:r>
              <a:rPr lang="ru-RU" altLang="ru-RU" b="1" i="1" dirty="0" smtClean="0">
                <a:solidFill>
                  <a:prstClr val="black"/>
                </a:solidFill>
                <a:latin typeface="Arial" charset="0"/>
              </a:rPr>
              <a:t>Цель создания</a:t>
            </a:r>
            <a:r>
              <a:rPr lang="ru-RU" altLang="ru-RU" b="1" i="1" dirty="0">
                <a:solidFill>
                  <a:prstClr val="black"/>
                </a:solidFill>
                <a:latin typeface="Arial" charset="0"/>
              </a:rPr>
              <a:t>: </a:t>
            </a:r>
            <a:r>
              <a:rPr lang="ru-RU" altLang="ru-RU" sz="1600" b="1" i="1" dirty="0">
                <a:solidFill>
                  <a:prstClr val="black"/>
                </a:solidFill>
                <a:latin typeface="Arial" charset="0"/>
              </a:rPr>
              <a:t>Ознакомление граждан с основными положениями Бюджета       </a:t>
            </a:r>
            <a:r>
              <a:rPr lang="ru-RU" altLang="ru-RU" sz="1600" b="1" i="1" dirty="0" err="1" smtClean="0">
                <a:solidFill>
                  <a:prstClr val="black"/>
                </a:solidFill>
                <a:latin typeface="Arial" charset="0"/>
              </a:rPr>
              <a:t>Нигирского</a:t>
            </a:r>
            <a:r>
              <a:rPr lang="ru-RU" altLang="ru-RU" sz="1600" b="1" i="1" dirty="0" smtClean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ru-RU" altLang="ru-RU" sz="1600" b="1" i="1" dirty="0">
                <a:solidFill>
                  <a:prstClr val="black"/>
                </a:solidFill>
                <a:latin typeface="Arial" charset="0"/>
              </a:rPr>
              <a:t>сельского поселения на </a:t>
            </a:r>
            <a:r>
              <a:rPr lang="ru-RU" altLang="ru-RU" sz="1600" b="1" i="1" dirty="0" smtClean="0">
                <a:solidFill>
                  <a:prstClr val="black"/>
                </a:solidFill>
                <a:latin typeface="Arial" charset="0"/>
              </a:rPr>
              <a:t>2025 </a:t>
            </a:r>
            <a:r>
              <a:rPr lang="ru-RU" altLang="ru-RU" sz="1600" b="1" i="1" dirty="0">
                <a:solidFill>
                  <a:prstClr val="black"/>
                </a:solidFill>
                <a:latin typeface="Arial" charset="0"/>
              </a:rPr>
              <a:t>год и плановый период </a:t>
            </a:r>
            <a:r>
              <a:rPr lang="ru-RU" altLang="ru-RU" sz="1600" b="1" i="1" dirty="0" smtClean="0">
                <a:solidFill>
                  <a:prstClr val="black"/>
                </a:solidFill>
                <a:latin typeface="Arial" charset="0"/>
              </a:rPr>
              <a:t>2026 </a:t>
            </a:r>
            <a:r>
              <a:rPr lang="ru-RU" altLang="ru-RU" sz="1600" b="1" i="1" dirty="0">
                <a:solidFill>
                  <a:prstClr val="black"/>
                </a:solidFill>
                <a:latin typeface="Arial" charset="0"/>
              </a:rPr>
              <a:t>и </a:t>
            </a:r>
            <a:r>
              <a:rPr lang="ru-RU" altLang="ru-RU" sz="1600" b="1" i="1" dirty="0" smtClean="0">
                <a:solidFill>
                  <a:prstClr val="black"/>
                </a:solidFill>
                <a:latin typeface="Arial" charset="0"/>
              </a:rPr>
              <a:t>2027гг</a:t>
            </a:r>
            <a:r>
              <a:rPr lang="ru-RU" altLang="ru-RU" sz="1600" b="1" i="1" dirty="0">
                <a:solidFill>
                  <a:prstClr val="black"/>
                </a:solidFill>
                <a:latin typeface="Arial" charset="0"/>
              </a:rPr>
              <a:t>.</a:t>
            </a:r>
          </a:p>
          <a:p>
            <a:pPr marL="534988" eaLnBrk="1" hangingPunct="1">
              <a:lnSpc>
                <a:spcPts val="2163"/>
              </a:lnSpc>
              <a:defRPr/>
            </a:pPr>
            <a:r>
              <a:rPr lang="ru-RU" alt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</a:t>
            </a:r>
          </a:p>
          <a:p>
            <a:pPr marL="534988" eaLnBrk="1" hangingPunct="1">
              <a:lnSpc>
                <a:spcPts val="2163"/>
              </a:lnSpc>
              <a:defRPr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</a:t>
            </a:r>
            <a:endParaRPr lang="ru-RU" altLang="ru-RU" sz="23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algn="ctr" eaLnBrk="1" hangingPunct="1">
              <a:defRPr/>
            </a:pPr>
            <a:endParaRPr lang="ru-RU" altLang="ru-RU" sz="1000" b="1" dirty="0">
              <a:solidFill>
                <a:prstClr val="black"/>
              </a:solidFill>
              <a:latin typeface="Arial" charset="0"/>
            </a:endParaRPr>
          </a:p>
          <a:p>
            <a:pPr marL="534988" eaLnBrk="1" hangingPunct="1">
              <a:defRPr/>
            </a:pPr>
            <a:r>
              <a:rPr lang="ru-RU" altLang="ru-RU" b="1" i="1" dirty="0">
                <a:solidFill>
                  <a:prstClr val="black"/>
                </a:solidFill>
                <a:latin typeface="Arial" charset="0"/>
              </a:rPr>
              <a:t>Структура </a:t>
            </a:r>
            <a:r>
              <a:rPr lang="ru-RU" altLang="ru-RU" b="1" i="1" dirty="0" smtClean="0">
                <a:solidFill>
                  <a:prstClr val="black"/>
                </a:solidFill>
                <a:latin typeface="Arial" charset="0"/>
              </a:rPr>
              <a:t>отчета:</a:t>
            </a:r>
            <a:endParaRPr lang="ru-RU" altLang="ru-RU" i="1" dirty="0">
              <a:solidFill>
                <a:prstClr val="black"/>
              </a:solidFill>
              <a:latin typeface="Arial" charset="0"/>
            </a:endParaRPr>
          </a:p>
          <a:p>
            <a:pPr marL="2693988" eaLnBrk="1" hangingPunct="1">
              <a:spcBef>
                <a:spcPts val="425"/>
              </a:spcBef>
              <a:buFont typeface="Arial" charset="0"/>
              <a:buChar char="-"/>
              <a:defRPr/>
            </a:pPr>
            <a:r>
              <a:rPr lang="ru-RU" altLang="ru-RU" sz="1600" b="1" dirty="0">
                <a:solidFill>
                  <a:prstClr val="black"/>
                </a:solidFill>
                <a:latin typeface="Arial" charset="0"/>
              </a:rPr>
              <a:t> Вводная часть 				</a:t>
            </a:r>
            <a:r>
              <a:rPr lang="ru-RU" altLang="ru-RU" sz="1600" b="1" i="1" dirty="0">
                <a:solidFill>
                  <a:prstClr val="black"/>
                </a:solidFill>
                <a:latin typeface="Arial" charset="0"/>
              </a:rPr>
              <a:t>стр. </a:t>
            </a:r>
            <a:r>
              <a:rPr lang="ru-RU" altLang="ru-RU" sz="1600" b="1" i="1" dirty="0" smtClean="0">
                <a:solidFill>
                  <a:prstClr val="black"/>
                </a:solidFill>
                <a:latin typeface="Arial" charset="0"/>
              </a:rPr>
              <a:t>3-12</a:t>
            </a: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</a:rPr>
              <a:t>;</a:t>
            </a:r>
            <a:endParaRPr lang="ru-RU" altLang="ru-RU" sz="1600" dirty="0">
              <a:solidFill>
                <a:prstClr val="black"/>
              </a:solidFill>
              <a:latin typeface="Arial" charset="0"/>
            </a:endParaRPr>
          </a:p>
          <a:p>
            <a:pPr marL="2693988" eaLnBrk="1" hangingPunct="1">
              <a:spcBef>
                <a:spcPts val="425"/>
              </a:spcBef>
              <a:buFont typeface="Arial" charset="0"/>
              <a:buChar char="-"/>
              <a:defRPr/>
            </a:pPr>
            <a:r>
              <a:rPr lang="ru-RU" altLang="ru-RU" sz="1600" b="1" dirty="0">
                <a:solidFill>
                  <a:prstClr val="black"/>
                </a:solidFill>
                <a:latin typeface="Arial" charset="0"/>
              </a:rPr>
              <a:t> Сбалансированность бюджета поселения 	</a:t>
            </a:r>
            <a:r>
              <a:rPr lang="ru-RU" altLang="ru-RU" sz="1600" b="1" i="1" dirty="0">
                <a:solidFill>
                  <a:prstClr val="black"/>
                </a:solidFill>
                <a:latin typeface="Arial" charset="0"/>
              </a:rPr>
              <a:t>стр. </a:t>
            </a:r>
            <a:r>
              <a:rPr lang="ru-RU" altLang="ru-RU" sz="1600" b="1" i="1" dirty="0" smtClean="0">
                <a:solidFill>
                  <a:prstClr val="black"/>
                </a:solidFill>
                <a:latin typeface="Arial" charset="0"/>
              </a:rPr>
              <a:t>13</a:t>
            </a: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</a:rPr>
              <a:t>;</a:t>
            </a:r>
            <a:endParaRPr lang="ru-RU" altLang="ru-RU" sz="1600" dirty="0">
              <a:solidFill>
                <a:prstClr val="black"/>
              </a:solidFill>
              <a:latin typeface="Arial" charset="0"/>
            </a:endParaRPr>
          </a:p>
          <a:p>
            <a:pPr marL="2693988" eaLnBrk="1" hangingPunct="1">
              <a:spcBef>
                <a:spcPts val="425"/>
              </a:spcBef>
              <a:buFont typeface="Arial" charset="0"/>
              <a:buChar char="-"/>
              <a:defRPr/>
            </a:pPr>
            <a:r>
              <a:rPr lang="ru-RU" altLang="ru-RU" sz="1600" b="1" dirty="0">
                <a:solidFill>
                  <a:prstClr val="black"/>
                </a:solidFill>
                <a:latin typeface="Arial" charset="0"/>
              </a:rPr>
              <a:t> Доходы бюджета поселения		</a:t>
            </a:r>
            <a:r>
              <a:rPr lang="ru-RU" altLang="ru-RU" sz="1600" b="1" i="1" dirty="0">
                <a:solidFill>
                  <a:prstClr val="black"/>
                </a:solidFill>
                <a:latin typeface="Arial" charset="0"/>
              </a:rPr>
              <a:t>стр. </a:t>
            </a:r>
            <a:r>
              <a:rPr lang="ru-RU" altLang="ru-RU" sz="1600" b="1" i="1" dirty="0" smtClean="0">
                <a:solidFill>
                  <a:prstClr val="black"/>
                </a:solidFill>
                <a:latin typeface="Arial" charset="0"/>
              </a:rPr>
              <a:t>14-21</a:t>
            </a: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</a:rPr>
              <a:t>;</a:t>
            </a:r>
            <a:endParaRPr lang="ru-RU" altLang="ru-RU" sz="1600" dirty="0">
              <a:solidFill>
                <a:prstClr val="black"/>
              </a:solidFill>
              <a:latin typeface="Arial" charset="0"/>
            </a:endParaRPr>
          </a:p>
          <a:p>
            <a:pPr marL="2693988" eaLnBrk="1" hangingPunct="1">
              <a:spcBef>
                <a:spcPts val="425"/>
              </a:spcBef>
              <a:buFont typeface="Arial" charset="0"/>
              <a:buChar char="-"/>
              <a:defRPr/>
            </a:pPr>
            <a:r>
              <a:rPr lang="ru-RU" altLang="ru-RU" sz="1600" b="1" dirty="0">
                <a:solidFill>
                  <a:prstClr val="black"/>
                </a:solidFill>
                <a:latin typeface="Arial" charset="0"/>
              </a:rPr>
              <a:t> Расходы бюджета поселения		</a:t>
            </a:r>
            <a:r>
              <a:rPr lang="ru-RU" altLang="ru-RU" sz="1600" b="1" i="1" dirty="0">
                <a:solidFill>
                  <a:prstClr val="black"/>
                </a:solidFill>
                <a:latin typeface="Arial" charset="0"/>
              </a:rPr>
              <a:t>стр. </a:t>
            </a:r>
            <a:r>
              <a:rPr lang="ru-RU" altLang="ru-RU" sz="1600" b="1" i="1" dirty="0" smtClean="0">
                <a:solidFill>
                  <a:prstClr val="black"/>
                </a:solidFill>
                <a:latin typeface="Arial" charset="0"/>
              </a:rPr>
              <a:t>22-28</a:t>
            </a: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</a:rPr>
              <a:t>;</a:t>
            </a:r>
            <a:endParaRPr lang="ru-RU" altLang="ru-RU" sz="1600" dirty="0">
              <a:solidFill>
                <a:prstClr val="black"/>
              </a:solidFill>
              <a:latin typeface="Arial" charset="0"/>
            </a:endParaRPr>
          </a:p>
          <a:p>
            <a:pPr marL="2693988" eaLnBrk="1" hangingPunct="1">
              <a:spcBef>
                <a:spcPts val="438"/>
              </a:spcBef>
              <a:buFont typeface="Arial" charset="0"/>
              <a:buChar char="-"/>
              <a:defRPr/>
            </a:pPr>
            <a:r>
              <a:rPr lang="ru-RU" altLang="ru-RU" sz="1600" b="1" dirty="0">
                <a:solidFill>
                  <a:prstClr val="black"/>
                </a:solidFill>
                <a:latin typeface="Arial" charset="0"/>
              </a:rPr>
              <a:t> Заключительная часть 			</a:t>
            </a:r>
            <a:r>
              <a:rPr lang="ru-RU" altLang="ru-RU" sz="1600" b="1" i="1" dirty="0">
                <a:solidFill>
                  <a:prstClr val="black"/>
                </a:solidFill>
                <a:latin typeface="Arial" charset="0"/>
              </a:rPr>
              <a:t>стр. </a:t>
            </a:r>
            <a:r>
              <a:rPr lang="ru-RU" altLang="ru-RU" sz="1600" b="1" i="1" dirty="0" smtClean="0">
                <a:solidFill>
                  <a:prstClr val="black"/>
                </a:solidFill>
                <a:latin typeface="Arial" charset="0"/>
              </a:rPr>
              <a:t>29</a:t>
            </a:r>
            <a:r>
              <a:rPr lang="ru-RU" altLang="ru-RU" sz="1600" b="1" dirty="0" smtClean="0">
                <a:solidFill>
                  <a:prstClr val="black"/>
                </a:solidFill>
                <a:latin typeface="Arial" charset="0"/>
              </a:rPr>
              <a:t>.</a:t>
            </a:r>
            <a:endParaRPr lang="ru-RU" altLang="ru-RU" sz="16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96000" y="6480000"/>
            <a:ext cx="648072" cy="37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03354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6000" y="1083600"/>
            <a:ext cx="3763071" cy="5407200"/>
          </a:xfrm>
          <a:prstGeom prst="rect">
            <a:avLst/>
          </a:prstGeom>
        </p:spPr>
      </p:pic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230400" y="1597416"/>
            <a:ext cx="2811430" cy="5401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77724" tIns="38862" rIns="77724" bIns="38862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1500" b="1" i="1" dirty="0"/>
              <a:t>Население </a:t>
            </a:r>
            <a:r>
              <a:rPr lang="ru-RU" altLang="ru-RU" sz="1500" b="1" i="1" dirty="0" smtClean="0"/>
              <a:t>(на 01.01.2024 г.)</a:t>
            </a:r>
          </a:p>
          <a:p>
            <a:pPr marL="361950" indent="-180975" eaLnBrk="1" hangingPunct="1">
              <a:buFont typeface="Arial" panose="020B0604020202020204" pitchFamily="34" charset="0"/>
              <a:buChar char="-"/>
            </a:pPr>
            <a:r>
              <a:rPr lang="ru-RU" altLang="ru-RU" sz="1500" b="1" i="1" dirty="0" smtClean="0">
                <a:solidFill>
                  <a:srgbClr val="FF0066"/>
                </a:solidFill>
              </a:rPr>
              <a:t>233 человека</a:t>
            </a:r>
            <a:endParaRPr lang="ru-RU" altLang="ru-RU" sz="1500" b="1" i="1" dirty="0">
              <a:solidFill>
                <a:srgbClr val="FF0066"/>
              </a:solidFill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231823" y="2528900"/>
            <a:ext cx="3311525" cy="770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724" tIns="38862" rIns="77724" bIns="38862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500" b="1" i="1" dirty="0" smtClean="0"/>
              <a:t>2 </a:t>
            </a:r>
            <a:r>
              <a:rPr lang="ru-RU" altLang="ru-RU" sz="1500" b="1" i="1" dirty="0"/>
              <a:t>сельских населённых </a:t>
            </a:r>
            <a:r>
              <a:rPr lang="ru-RU" altLang="ru-RU" sz="1500" b="1" i="1" dirty="0" smtClean="0"/>
              <a:t>пункта:</a:t>
            </a:r>
          </a:p>
          <a:p>
            <a:pPr marL="361950" indent="-180975" eaLnBrk="1" hangingPunct="1">
              <a:buFont typeface="Arial" panose="020B0604020202020204" pitchFamily="34" charset="0"/>
              <a:buChar char="-"/>
            </a:pPr>
            <a:r>
              <a:rPr lang="ru-RU" altLang="ru-RU" sz="1500" b="1" i="1" dirty="0" smtClean="0">
                <a:solidFill>
                  <a:srgbClr val="FF0066"/>
                </a:solidFill>
              </a:rPr>
              <a:t>село </a:t>
            </a:r>
            <a:r>
              <a:rPr lang="ru-RU" altLang="ru-RU" sz="1500" b="1" i="1" dirty="0" err="1" smtClean="0">
                <a:solidFill>
                  <a:srgbClr val="FF0066"/>
                </a:solidFill>
              </a:rPr>
              <a:t>Нигирь</a:t>
            </a:r>
            <a:endParaRPr lang="ru-RU" altLang="ru-RU" sz="1500" b="1" i="1" dirty="0" smtClean="0">
              <a:solidFill>
                <a:srgbClr val="FF0066"/>
              </a:solidFill>
            </a:endParaRPr>
          </a:p>
          <a:p>
            <a:pPr marL="361950" indent="-180975" eaLnBrk="1" hangingPunct="1">
              <a:buFont typeface="Arial" panose="020B0604020202020204" pitchFamily="34" charset="0"/>
              <a:buChar char="-"/>
            </a:pPr>
            <a:r>
              <a:rPr lang="ru-RU" altLang="ru-RU" sz="1500" b="1" i="1" dirty="0" smtClean="0">
                <a:solidFill>
                  <a:srgbClr val="FF0066"/>
                </a:solidFill>
              </a:rPr>
              <a:t>село </a:t>
            </a:r>
            <a:r>
              <a:rPr lang="ru-RU" altLang="ru-RU" sz="1500" b="1" i="1" dirty="0" err="1" smtClean="0">
                <a:solidFill>
                  <a:srgbClr val="FF0066"/>
                </a:solidFill>
              </a:rPr>
              <a:t>Виданово</a:t>
            </a:r>
            <a:endParaRPr lang="ru-RU" altLang="ru-RU" sz="1500" b="1" i="1" dirty="0">
              <a:solidFill>
                <a:srgbClr val="FF0066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496000" y="6480000"/>
            <a:ext cx="648072" cy="37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26495" y="0"/>
            <a:ext cx="9082068" cy="856800"/>
            <a:chOff x="26495" y="0"/>
            <a:chExt cx="9082068" cy="856800"/>
          </a:xfrm>
        </p:grpSpPr>
        <p:sp>
          <p:nvSpPr>
            <p:cNvPr id="16" name="object 3"/>
            <p:cNvSpPr>
              <a:spLocks noChangeArrowheads="1"/>
            </p:cNvSpPr>
            <p:nvPr/>
          </p:nvSpPr>
          <p:spPr bwMode="auto">
            <a:xfrm>
              <a:off x="36000" y="342000"/>
              <a:ext cx="9072563" cy="514800"/>
            </a:xfrm>
            <a:prstGeom prst="rect">
              <a:avLst/>
            </a:prstGeom>
            <a:blipFill dpi="0" rotWithShape="1">
              <a:blip r:embed="rId3" cstate="print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ru-RU" altLang="ru-RU" smtClean="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9" name="TextBox 1"/>
            <p:cNvSpPr txBox="1">
              <a:spLocks noChangeArrowheads="1"/>
            </p:cNvSpPr>
            <p:nvPr/>
          </p:nvSpPr>
          <p:spPr bwMode="auto">
            <a:xfrm>
              <a:off x="26495" y="0"/>
              <a:ext cx="9067800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ru-RU" altLang="ru-RU" sz="1600" b="1" i="1" dirty="0" err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Нигирское</a:t>
              </a:r>
              <a:r>
                <a:rPr lang="ru-RU" altLang="ru-RU" sz="1600" b="1" i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сельское поселение Николаевского муниципального района Хабаровского края</a:t>
              </a:r>
              <a:endParaRPr lang="ru-RU" altLang="ru-RU" sz="16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Rectangle 32"/>
            <p:cNvSpPr>
              <a:spLocks noChangeArrowheads="1"/>
            </p:cNvSpPr>
            <p:nvPr/>
          </p:nvSpPr>
          <p:spPr bwMode="auto">
            <a:xfrm>
              <a:off x="2162778" y="334800"/>
              <a:ext cx="4809395" cy="4462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altLang="ru-RU" sz="2300" b="1" i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Нигирское</a:t>
              </a:r>
              <a:r>
                <a:rPr lang="ru-RU" altLang="ru-RU" sz="23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ru-RU" altLang="ru-RU" sz="2300" b="1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сельское поселение</a:t>
              </a:r>
              <a:endParaRPr lang="ru-RU" sz="23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10" y="3524400"/>
            <a:ext cx="8437055" cy="294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239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object 2"/>
          <p:cNvSpPr>
            <a:spLocks noChangeArrowheads="1"/>
          </p:cNvSpPr>
          <p:nvPr/>
        </p:nvSpPr>
        <p:spPr bwMode="auto">
          <a:xfrm>
            <a:off x="14288" y="22225"/>
            <a:ext cx="9129712" cy="6835775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7172" name="object 20"/>
          <p:cNvSpPr txBox="1">
            <a:spLocks noChangeArrowheads="1"/>
          </p:cNvSpPr>
          <p:nvPr/>
        </p:nvSpPr>
        <p:spPr bwMode="auto">
          <a:xfrm>
            <a:off x="4121949" y="1656767"/>
            <a:ext cx="4842597" cy="2102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2700" indent="3175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99000"/>
              </a:lnSpc>
              <a:spcBef>
                <a:spcPct val="0"/>
              </a:spcBef>
            </a:pPr>
            <a:r>
              <a:rPr lang="ru-RU" altLang="ru-RU" sz="2300" b="1" i="1" dirty="0" smtClean="0">
                <a:latin typeface="Arial" charset="0"/>
              </a:rPr>
              <a:t>Администрация</a:t>
            </a:r>
          </a:p>
          <a:p>
            <a:pPr algn="ctr" eaLnBrk="1" hangingPunct="1">
              <a:lnSpc>
                <a:spcPct val="99000"/>
              </a:lnSpc>
              <a:spcBef>
                <a:spcPct val="0"/>
              </a:spcBef>
            </a:pPr>
            <a:r>
              <a:rPr lang="ru-RU" altLang="ru-RU" sz="2300" b="1" i="1" dirty="0" smtClean="0">
                <a:latin typeface="Arial" charset="0"/>
              </a:rPr>
              <a:t>сельского поселения </a:t>
            </a:r>
            <a:r>
              <a:rPr lang="ru-RU" altLang="ru-RU" sz="2300" b="1" i="1" dirty="0">
                <a:latin typeface="Arial" charset="0"/>
              </a:rPr>
              <a:t>–</a:t>
            </a:r>
            <a:r>
              <a:rPr lang="ru-RU" altLang="ru-RU" sz="2300" b="1" dirty="0">
                <a:latin typeface="Arial" charset="0"/>
              </a:rPr>
              <a:t> </a:t>
            </a:r>
            <a:r>
              <a:rPr lang="ru-RU" altLang="ru-RU" sz="2300" dirty="0" smtClean="0">
                <a:latin typeface="+mn-lt"/>
              </a:rPr>
              <a:t>орган исполнительной власти, осуществляющий </a:t>
            </a:r>
            <a:r>
              <a:rPr lang="ru-RU" sz="2300" dirty="0" smtClean="0">
                <a:latin typeface="+mn-lt"/>
              </a:rPr>
              <a:t>исполнительно-распорядительные </a:t>
            </a:r>
            <a:r>
              <a:rPr lang="ru-RU" sz="2300" dirty="0">
                <a:latin typeface="+mn-lt"/>
              </a:rPr>
              <a:t>функции на территории сельского поселения</a:t>
            </a:r>
            <a:endParaRPr lang="ru-RU" altLang="ru-RU" sz="2300" dirty="0">
              <a:latin typeface="+mn-lt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2002881"/>
              </p:ext>
            </p:extLst>
          </p:nvPr>
        </p:nvGraphicFramePr>
        <p:xfrm>
          <a:off x="350838" y="4138254"/>
          <a:ext cx="8429626" cy="235108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29074"/>
                <a:gridCol w="927103"/>
                <a:gridCol w="4073449"/>
              </a:tblGrid>
              <a:tr h="396432">
                <a:tc gridSpan="3">
                  <a:txBody>
                    <a:bodyPr/>
                    <a:lstStyle/>
                    <a:p>
                      <a:pPr marL="2649220">
                        <a:lnSpc>
                          <a:spcPct val="100000"/>
                        </a:lnSpc>
                      </a:pPr>
                      <a:r>
                        <a:rPr sz="1800" b="1" dirty="0">
                          <a:latin typeface="+mn-lt"/>
                          <a:cs typeface="Arial"/>
                        </a:rPr>
                        <a:t>Кон</a:t>
                      </a:r>
                      <a:r>
                        <a:rPr sz="1800" b="1" spc="-35" dirty="0">
                          <a:latin typeface="+mn-lt"/>
                          <a:cs typeface="Arial"/>
                        </a:rPr>
                        <a:t>т</a:t>
                      </a:r>
                      <a:r>
                        <a:rPr sz="1800" b="1" dirty="0">
                          <a:latin typeface="+mn-lt"/>
                          <a:cs typeface="Arial"/>
                        </a:rPr>
                        <a:t>а</a:t>
                      </a:r>
                      <a:r>
                        <a:rPr sz="1800" b="1" spc="5" dirty="0">
                          <a:latin typeface="+mn-lt"/>
                          <a:cs typeface="Arial"/>
                        </a:rPr>
                        <a:t>к</a:t>
                      </a:r>
                      <a:r>
                        <a:rPr sz="1800" b="1" spc="-35" dirty="0">
                          <a:latin typeface="+mn-lt"/>
                          <a:cs typeface="Arial"/>
                        </a:rPr>
                        <a:t>т</a:t>
                      </a:r>
                      <a:r>
                        <a:rPr sz="1800" b="1" dirty="0">
                          <a:latin typeface="+mn-lt"/>
                          <a:cs typeface="Arial"/>
                        </a:rPr>
                        <a:t>ная</a:t>
                      </a:r>
                      <a:r>
                        <a:rPr sz="1800" b="1" spc="25" dirty="0">
                          <a:latin typeface="+mn-lt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+mn-lt"/>
                          <a:cs typeface="Arial"/>
                        </a:rPr>
                        <a:t>ин</a:t>
                      </a:r>
                      <a:r>
                        <a:rPr sz="1800" b="1" spc="-60" dirty="0">
                          <a:latin typeface="+mn-lt"/>
                          <a:cs typeface="Arial"/>
                        </a:rPr>
                        <a:t>ф</a:t>
                      </a:r>
                      <a:r>
                        <a:rPr sz="1800" b="1" dirty="0">
                          <a:latin typeface="+mn-lt"/>
                          <a:cs typeface="Arial"/>
                        </a:rPr>
                        <a:t>о</a:t>
                      </a:r>
                      <a:r>
                        <a:rPr sz="1800" b="1" spc="-25" dirty="0">
                          <a:latin typeface="+mn-lt"/>
                          <a:cs typeface="Arial"/>
                        </a:rPr>
                        <a:t>р</a:t>
                      </a:r>
                      <a:r>
                        <a:rPr sz="1800" b="1" spc="-20" dirty="0">
                          <a:latin typeface="+mn-lt"/>
                          <a:cs typeface="Arial"/>
                        </a:rPr>
                        <a:t>м</a:t>
                      </a:r>
                      <a:r>
                        <a:rPr sz="1800" b="1" dirty="0">
                          <a:latin typeface="+mn-lt"/>
                          <a:cs typeface="Arial"/>
                        </a:rPr>
                        <a:t>ац</a:t>
                      </a:r>
                      <a:r>
                        <a:rPr sz="1800" b="1" spc="5" dirty="0">
                          <a:latin typeface="+mn-lt"/>
                          <a:cs typeface="Arial"/>
                        </a:rPr>
                        <a:t>и</a:t>
                      </a:r>
                      <a:r>
                        <a:rPr sz="1800" b="1" dirty="0">
                          <a:latin typeface="+mn-lt"/>
                          <a:cs typeface="Arial"/>
                        </a:rPr>
                        <a:t>я</a:t>
                      </a:r>
                      <a:endParaRPr sz="1800" dirty="0"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2901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lang="ru-RU" sz="1800" b="1" dirty="0" smtClean="0">
                          <a:latin typeface="+mn-lt"/>
                          <a:cs typeface="Arial"/>
                        </a:rPr>
                        <a:t>Глава сельского поселения</a:t>
                      </a:r>
                      <a:endParaRPr sz="1800" dirty="0"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DEE7D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78105">
                        <a:lnSpc>
                          <a:spcPct val="100000"/>
                        </a:lnSpc>
                      </a:pPr>
                      <a:r>
                        <a:rPr lang="ru-RU" sz="1800" b="1" i="1" dirty="0" smtClean="0">
                          <a:latin typeface="+mn-lt"/>
                          <a:cs typeface="Arial"/>
                        </a:rPr>
                        <a:t>Кущ Алексей Владимирович</a:t>
                      </a:r>
                      <a:endParaRPr sz="1800" i="1" dirty="0"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DEE7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56672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800" b="1" spc="-50" dirty="0">
                          <a:latin typeface="+mn-lt"/>
                          <a:cs typeface="Arial"/>
                        </a:rPr>
                        <a:t>А</a:t>
                      </a:r>
                      <a:r>
                        <a:rPr sz="1800" b="1" spc="-5" dirty="0">
                          <a:latin typeface="+mn-lt"/>
                          <a:cs typeface="Arial"/>
                        </a:rPr>
                        <a:t>д</a:t>
                      </a:r>
                      <a:r>
                        <a:rPr sz="1800" b="1" dirty="0">
                          <a:latin typeface="+mn-lt"/>
                          <a:cs typeface="Arial"/>
                        </a:rPr>
                        <a:t>р</a:t>
                      </a:r>
                      <a:r>
                        <a:rPr sz="1800" b="1" spc="-30" dirty="0">
                          <a:latin typeface="+mn-lt"/>
                          <a:cs typeface="Arial"/>
                        </a:rPr>
                        <a:t>е</a:t>
                      </a:r>
                      <a:r>
                        <a:rPr sz="1800" b="1" dirty="0">
                          <a:latin typeface="+mn-lt"/>
                          <a:cs typeface="Arial"/>
                        </a:rPr>
                        <a:t>с</a:t>
                      </a:r>
                      <a:endParaRPr sz="1800" dirty="0"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tc>
                  <a:txBody>
                    <a:bodyPr/>
                    <a:lstStyle/>
                    <a:p>
                      <a:pPr marL="78105" algn="l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1" dirty="0" smtClean="0">
                          <a:latin typeface="+mn-lt"/>
                          <a:cs typeface="Arial"/>
                        </a:rPr>
                        <a:t>682447</a:t>
                      </a:r>
                      <a:endParaRPr lang="ru-RU" sz="1800" b="1" i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8105" algn="l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800" b="1" i="1" u="sng" baseline="30000" dirty="0"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9BBA58"/>
                      </a:solidFill>
                      <a:prstDash val="solid"/>
                    </a:lnL>
                    <a:lnR w="12700" cap="flat" cmpd="sng" algn="ctr">
                      <a:solidFill>
                        <a:srgbClr val="EEF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tc>
                  <a:txBody>
                    <a:bodyPr/>
                    <a:lstStyle/>
                    <a:p>
                      <a:pPr marL="78105" algn="l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с. </a:t>
                      </a:r>
                      <a:r>
                        <a:rPr lang="ru-RU" sz="1800" b="1" i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Нигирь</a:t>
                      </a:r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 marL="78105" algn="l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ул. Школьная, д. 20</a:t>
                      </a:r>
                      <a:endParaRPr sz="1800" b="1" i="1" u="sng" baseline="30000" dirty="0"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EEF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 cap="flat" cmpd="sng" algn="ctr">
                      <a:solidFill>
                        <a:srgbClr val="9BBA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A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EA"/>
                    </a:solidFill>
                  </a:tcPr>
                </a:tc>
              </a:tr>
              <a:tr h="332902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800" b="1" spc="-90" dirty="0">
                          <a:latin typeface="+mn-lt"/>
                          <a:cs typeface="Arial"/>
                        </a:rPr>
                        <a:t>Т</a:t>
                      </a:r>
                      <a:r>
                        <a:rPr sz="1800" b="1" dirty="0">
                          <a:latin typeface="+mn-lt"/>
                          <a:cs typeface="Arial"/>
                        </a:rPr>
                        <a:t>е</a:t>
                      </a:r>
                      <a:r>
                        <a:rPr sz="1800" b="1" spc="-30" dirty="0">
                          <a:latin typeface="+mn-lt"/>
                          <a:cs typeface="Arial"/>
                        </a:rPr>
                        <a:t>л</a:t>
                      </a:r>
                      <a:r>
                        <a:rPr sz="1800" b="1" dirty="0">
                          <a:latin typeface="+mn-lt"/>
                          <a:cs typeface="Arial"/>
                        </a:rPr>
                        <a:t>е</a:t>
                      </a:r>
                      <a:r>
                        <a:rPr sz="1800" b="1" spc="-30" dirty="0">
                          <a:latin typeface="+mn-lt"/>
                          <a:cs typeface="Arial"/>
                        </a:rPr>
                        <a:t>ф</a:t>
                      </a:r>
                      <a:r>
                        <a:rPr sz="1800" b="1" dirty="0">
                          <a:latin typeface="+mn-lt"/>
                          <a:cs typeface="Arial"/>
                        </a:rPr>
                        <a:t>о</a:t>
                      </a:r>
                      <a:r>
                        <a:rPr sz="1800" b="1" spc="-10" dirty="0">
                          <a:latin typeface="+mn-lt"/>
                          <a:cs typeface="Arial"/>
                        </a:rPr>
                        <a:t>н</a:t>
                      </a:r>
                      <a:r>
                        <a:rPr sz="1800" b="1" dirty="0">
                          <a:latin typeface="+mn-lt"/>
                          <a:cs typeface="Arial"/>
                        </a:rPr>
                        <a:t>,</a:t>
                      </a:r>
                      <a:r>
                        <a:rPr sz="1800" b="1" spc="45" dirty="0">
                          <a:latin typeface="+mn-lt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+mn-lt"/>
                          <a:cs typeface="Arial"/>
                        </a:rPr>
                        <a:t>фа</a:t>
                      </a:r>
                      <a:r>
                        <a:rPr sz="1800" b="1" spc="-25" dirty="0">
                          <a:latin typeface="+mn-lt"/>
                          <a:cs typeface="Arial"/>
                        </a:rPr>
                        <a:t>к</a:t>
                      </a:r>
                      <a:r>
                        <a:rPr sz="1800" b="1" dirty="0">
                          <a:latin typeface="+mn-lt"/>
                          <a:cs typeface="Arial"/>
                        </a:rPr>
                        <a:t>с</a:t>
                      </a:r>
                      <a:endParaRPr sz="1800" dirty="0"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DEE7D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78105">
                        <a:lnSpc>
                          <a:spcPct val="100000"/>
                        </a:lnSpc>
                      </a:pPr>
                      <a:r>
                        <a:rPr lang="ru-RU" sz="1800" b="1" i="1" dirty="0" smtClean="0">
                          <a:latin typeface="+mn-lt"/>
                          <a:cs typeface="Arial"/>
                        </a:rPr>
                        <a:t>8(42135)39-7-24</a:t>
                      </a:r>
                      <a:endParaRPr sz="1800" i="1" dirty="0"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DEE7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530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sz="1800" b="1" spc="-50" dirty="0">
                          <a:latin typeface="+mn-lt"/>
                          <a:cs typeface="Arial"/>
                        </a:rPr>
                        <a:t>А</a:t>
                      </a:r>
                      <a:r>
                        <a:rPr sz="1800" b="1" spc="-5" dirty="0">
                          <a:latin typeface="+mn-lt"/>
                          <a:cs typeface="Arial"/>
                        </a:rPr>
                        <a:t>д</a:t>
                      </a:r>
                      <a:r>
                        <a:rPr sz="1800" b="1" dirty="0">
                          <a:latin typeface="+mn-lt"/>
                          <a:cs typeface="Arial"/>
                        </a:rPr>
                        <a:t>р</a:t>
                      </a:r>
                      <a:r>
                        <a:rPr sz="1800" b="1" spc="-30" dirty="0">
                          <a:latin typeface="+mn-lt"/>
                          <a:cs typeface="Arial"/>
                        </a:rPr>
                        <a:t>е</a:t>
                      </a:r>
                      <a:r>
                        <a:rPr sz="1800" b="1" dirty="0">
                          <a:latin typeface="+mn-lt"/>
                          <a:cs typeface="Arial"/>
                        </a:rPr>
                        <a:t>с</a:t>
                      </a:r>
                      <a:r>
                        <a:rPr sz="1800" b="1" spc="55" dirty="0">
                          <a:latin typeface="+mn-lt"/>
                          <a:cs typeface="Arial"/>
                        </a:rPr>
                        <a:t> </a:t>
                      </a:r>
                      <a:r>
                        <a:rPr sz="1800" b="1" spc="-45" dirty="0">
                          <a:latin typeface="+mn-lt"/>
                          <a:cs typeface="Arial"/>
                        </a:rPr>
                        <a:t>э</a:t>
                      </a:r>
                      <a:r>
                        <a:rPr sz="1800" b="1" spc="-30" dirty="0">
                          <a:latin typeface="+mn-lt"/>
                          <a:cs typeface="Arial"/>
                        </a:rPr>
                        <a:t>л</a:t>
                      </a:r>
                      <a:r>
                        <a:rPr sz="1800" b="1" dirty="0">
                          <a:latin typeface="+mn-lt"/>
                          <a:cs typeface="Arial"/>
                        </a:rPr>
                        <a:t>ек</a:t>
                      </a:r>
                      <a:r>
                        <a:rPr sz="1800" b="1" spc="-15" dirty="0">
                          <a:latin typeface="+mn-lt"/>
                          <a:cs typeface="Arial"/>
                        </a:rPr>
                        <a:t>т</a:t>
                      </a:r>
                      <a:r>
                        <a:rPr sz="1800" b="1" dirty="0">
                          <a:latin typeface="+mn-lt"/>
                          <a:cs typeface="Arial"/>
                        </a:rPr>
                        <a:t>р</a:t>
                      </a:r>
                      <a:r>
                        <a:rPr sz="1800" b="1" spc="-10" dirty="0">
                          <a:latin typeface="+mn-lt"/>
                          <a:cs typeface="Arial"/>
                        </a:rPr>
                        <a:t>о</a:t>
                      </a:r>
                      <a:r>
                        <a:rPr sz="1800" b="1" dirty="0">
                          <a:latin typeface="+mn-lt"/>
                          <a:cs typeface="Arial"/>
                        </a:rPr>
                        <a:t>н</a:t>
                      </a:r>
                      <a:r>
                        <a:rPr sz="1800" b="1" spc="-10" dirty="0">
                          <a:latin typeface="+mn-lt"/>
                          <a:cs typeface="Arial"/>
                        </a:rPr>
                        <a:t>н</a:t>
                      </a:r>
                      <a:r>
                        <a:rPr sz="1800" b="1" dirty="0">
                          <a:latin typeface="+mn-lt"/>
                          <a:cs typeface="Arial"/>
                        </a:rPr>
                        <a:t>ой</a:t>
                      </a:r>
                      <a:r>
                        <a:rPr sz="1800" b="1" spc="55" dirty="0">
                          <a:latin typeface="+mn-lt"/>
                          <a:cs typeface="Arial"/>
                        </a:rPr>
                        <a:t> </a:t>
                      </a:r>
                      <a:r>
                        <a:rPr sz="1800" b="1" dirty="0">
                          <a:latin typeface="+mn-lt"/>
                          <a:cs typeface="Arial"/>
                        </a:rPr>
                        <a:t>п</a:t>
                      </a:r>
                      <a:r>
                        <a:rPr sz="1800" b="1" spc="-45" dirty="0">
                          <a:latin typeface="+mn-lt"/>
                          <a:cs typeface="Arial"/>
                        </a:rPr>
                        <a:t>о</a:t>
                      </a:r>
                      <a:r>
                        <a:rPr sz="1800" b="1" dirty="0">
                          <a:latin typeface="+mn-lt"/>
                          <a:cs typeface="Arial"/>
                        </a:rPr>
                        <a:t>ч</a:t>
                      </a:r>
                      <a:r>
                        <a:rPr sz="1800" b="1" spc="-20" dirty="0">
                          <a:latin typeface="+mn-lt"/>
                          <a:cs typeface="Arial"/>
                        </a:rPr>
                        <a:t>т</a:t>
                      </a:r>
                      <a:r>
                        <a:rPr sz="1800" b="1" dirty="0">
                          <a:latin typeface="+mn-lt"/>
                          <a:cs typeface="Arial"/>
                        </a:rPr>
                        <a:t>ы</a:t>
                      </a:r>
                      <a:endParaRPr sz="1800" dirty="0"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lang="en-US" sz="1800" b="1" i="1" u="none" dirty="0" smtClean="0">
                          <a:latin typeface="+mn-lt"/>
                          <a:cs typeface="Arial"/>
                        </a:rPr>
                        <a:t>adm.nigirsckogosp@yandex.ru</a:t>
                      </a:r>
                      <a:endParaRPr sz="1800" b="1" i="1" u="none" dirty="0"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687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lang="ru-RU" sz="1800" b="1" spc="-35" dirty="0" smtClean="0">
                          <a:latin typeface="+mn-lt"/>
                          <a:cs typeface="Arial"/>
                        </a:rPr>
                        <a:t>Р</a:t>
                      </a:r>
                      <a:r>
                        <a:rPr lang="ru-RU" sz="1800" b="1" spc="-25" dirty="0" smtClean="0">
                          <a:latin typeface="+mn-lt"/>
                          <a:cs typeface="Arial"/>
                        </a:rPr>
                        <a:t>е</a:t>
                      </a:r>
                      <a:r>
                        <a:rPr lang="ru-RU" sz="1800" b="1" dirty="0" smtClean="0">
                          <a:latin typeface="+mn-lt"/>
                          <a:cs typeface="Arial"/>
                        </a:rPr>
                        <a:t>жим</a:t>
                      </a:r>
                      <a:r>
                        <a:rPr lang="ru-RU" sz="1800" b="1" spc="10" dirty="0" smtClean="0">
                          <a:latin typeface="+mn-lt"/>
                          <a:cs typeface="Arial"/>
                        </a:rPr>
                        <a:t> </a:t>
                      </a:r>
                      <a:r>
                        <a:rPr lang="ru-RU" sz="1800" b="1" dirty="0" smtClean="0">
                          <a:latin typeface="+mn-lt"/>
                          <a:cs typeface="Arial"/>
                        </a:rPr>
                        <a:t>ра</a:t>
                      </a:r>
                      <a:r>
                        <a:rPr lang="ru-RU" sz="1800" b="1" spc="-5" dirty="0" smtClean="0">
                          <a:latin typeface="+mn-lt"/>
                          <a:cs typeface="Arial"/>
                        </a:rPr>
                        <a:t>б</a:t>
                      </a:r>
                      <a:r>
                        <a:rPr lang="ru-RU" sz="1800" b="1" spc="-40" dirty="0" smtClean="0">
                          <a:latin typeface="+mn-lt"/>
                          <a:cs typeface="Arial"/>
                        </a:rPr>
                        <a:t>о</a:t>
                      </a:r>
                      <a:r>
                        <a:rPr lang="ru-RU" sz="1800" b="1" spc="-15" dirty="0" smtClean="0">
                          <a:latin typeface="+mn-lt"/>
                          <a:cs typeface="Arial"/>
                        </a:rPr>
                        <a:t>т</a:t>
                      </a:r>
                      <a:r>
                        <a:rPr lang="ru-RU" sz="1800" b="1" dirty="0" smtClean="0">
                          <a:latin typeface="+mn-lt"/>
                          <a:cs typeface="Arial"/>
                        </a:rPr>
                        <a:t>ы</a:t>
                      </a:r>
                      <a:endParaRPr sz="1800" dirty="0"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DEE7D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lang="ru-RU" sz="1800" b="1" i="1" spc="-5" dirty="0" smtClean="0">
                          <a:latin typeface="+mn-lt"/>
                          <a:cs typeface="Arial"/>
                        </a:rPr>
                        <a:t>с </a:t>
                      </a:r>
                      <a:r>
                        <a:rPr lang="ru-RU" sz="1800" b="1" i="1" dirty="0" smtClean="0">
                          <a:latin typeface="+mn-lt"/>
                          <a:cs typeface="Arial"/>
                        </a:rPr>
                        <a:t>9:00</a:t>
                      </a:r>
                      <a:r>
                        <a:rPr lang="ru-RU" sz="1800" b="1" i="1" spc="10" dirty="0" smtClean="0">
                          <a:latin typeface="+mn-lt"/>
                          <a:cs typeface="Arial"/>
                        </a:rPr>
                        <a:t> </a:t>
                      </a:r>
                      <a:r>
                        <a:rPr lang="ru-RU" sz="1800" b="1" i="1" spc="-5" dirty="0" smtClean="0">
                          <a:latin typeface="+mn-lt"/>
                          <a:cs typeface="Arial"/>
                        </a:rPr>
                        <a:t>д</a:t>
                      </a:r>
                      <a:r>
                        <a:rPr lang="ru-RU" sz="1800" b="1" i="1" dirty="0" smtClean="0">
                          <a:latin typeface="+mn-lt"/>
                          <a:cs typeface="Arial"/>
                        </a:rPr>
                        <a:t>о</a:t>
                      </a:r>
                      <a:r>
                        <a:rPr lang="ru-RU" sz="1800" b="1" i="1" spc="15" dirty="0" smtClean="0">
                          <a:latin typeface="+mn-lt"/>
                          <a:cs typeface="Arial"/>
                        </a:rPr>
                        <a:t> </a:t>
                      </a:r>
                      <a:r>
                        <a:rPr lang="ru-RU" sz="1800" b="1" i="1" dirty="0" smtClean="0">
                          <a:latin typeface="+mn-lt"/>
                          <a:cs typeface="Arial"/>
                        </a:rPr>
                        <a:t>1</a:t>
                      </a:r>
                      <a:r>
                        <a:rPr lang="ru-RU" sz="1800" b="1" i="1" spc="5" dirty="0" smtClean="0">
                          <a:latin typeface="+mn-lt"/>
                          <a:cs typeface="Arial"/>
                        </a:rPr>
                        <a:t>3:00</a:t>
                      </a:r>
                      <a:r>
                        <a:rPr lang="ru-RU" sz="1800" b="1" i="1" dirty="0" smtClean="0">
                          <a:latin typeface="+mn-lt"/>
                          <a:cs typeface="Arial"/>
                        </a:rPr>
                        <a:t>,</a:t>
                      </a:r>
                      <a:r>
                        <a:rPr lang="ru-RU" sz="1800" b="1" i="1" spc="10" dirty="0" smtClean="0">
                          <a:latin typeface="+mn-lt"/>
                          <a:cs typeface="Arial"/>
                        </a:rPr>
                        <a:t> </a:t>
                      </a:r>
                      <a:r>
                        <a:rPr lang="ru-RU" sz="1800" b="1" i="1" dirty="0" smtClean="0">
                          <a:latin typeface="+mn-lt"/>
                          <a:cs typeface="Arial"/>
                        </a:rPr>
                        <a:t>с</a:t>
                      </a:r>
                      <a:r>
                        <a:rPr lang="ru-RU" sz="1800" b="1" i="1" spc="10" dirty="0" smtClean="0">
                          <a:latin typeface="+mn-lt"/>
                          <a:cs typeface="Arial"/>
                        </a:rPr>
                        <a:t> </a:t>
                      </a:r>
                      <a:r>
                        <a:rPr lang="ru-RU" sz="1800" b="1" i="1" dirty="0" smtClean="0">
                          <a:latin typeface="+mn-lt"/>
                          <a:cs typeface="Arial"/>
                        </a:rPr>
                        <a:t>14:00</a:t>
                      </a:r>
                      <a:r>
                        <a:rPr lang="ru-RU" sz="1800" b="1" i="1" spc="10" dirty="0" smtClean="0">
                          <a:latin typeface="+mn-lt"/>
                          <a:cs typeface="Arial"/>
                        </a:rPr>
                        <a:t> </a:t>
                      </a:r>
                      <a:r>
                        <a:rPr lang="ru-RU" sz="1800" b="1" i="1" spc="-5" dirty="0" smtClean="0">
                          <a:latin typeface="+mn-lt"/>
                          <a:cs typeface="Arial"/>
                        </a:rPr>
                        <a:t>д</a:t>
                      </a:r>
                      <a:r>
                        <a:rPr lang="ru-RU" sz="1800" b="1" i="1" dirty="0" smtClean="0">
                          <a:latin typeface="+mn-lt"/>
                          <a:cs typeface="Arial"/>
                        </a:rPr>
                        <a:t>о</a:t>
                      </a:r>
                      <a:r>
                        <a:rPr lang="ru-RU" sz="1800" b="1" i="1" spc="5" dirty="0" smtClean="0">
                          <a:latin typeface="+mn-lt"/>
                          <a:cs typeface="Arial"/>
                        </a:rPr>
                        <a:t> </a:t>
                      </a:r>
                      <a:r>
                        <a:rPr lang="ru-RU" sz="1800" b="1" i="1" dirty="0" smtClean="0">
                          <a:latin typeface="+mn-lt"/>
                          <a:cs typeface="Arial"/>
                        </a:rPr>
                        <a:t>1</a:t>
                      </a:r>
                      <a:r>
                        <a:rPr lang="ru-RU" sz="1800" b="1" i="1" spc="5" dirty="0" smtClean="0">
                          <a:latin typeface="+mn-lt"/>
                          <a:cs typeface="Arial"/>
                        </a:rPr>
                        <a:t>8:00</a:t>
                      </a:r>
                      <a:endParaRPr sz="1800" i="1" dirty="0">
                        <a:latin typeface="+mn-lt"/>
                        <a:cs typeface="Arial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  <a:solidFill>
                      <a:srgbClr val="DEE7D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2" name="Группа 1"/>
          <p:cNvGrpSpPr/>
          <p:nvPr/>
        </p:nvGrpSpPr>
        <p:grpSpPr>
          <a:xfrm>
            <a:off x="26495" y="0"/>
            <a:ext cx="9082068" cy="1372287"/>
            <a:chOff x="26495" y="0"/>
            <a:chExt cx="9082068" cy="1372287"/>
          </a:xfrm>
        </p:grpSpPr>
        <p:grpSp>
          <p:nvGrpSpPr>
            <p:cNvPr id="12" name="Группа 11"/>
            <p:cNvGrpSpPr/>
            <p:nvPr/>
          </p:nvGrpSpPr>
          <p:grpSpPr>
            <a:xfrm>
              <a:off x="26495" y="0"/>
              <a:ext cx="9082068" cy="1372287"/>
              <a:chOff x="26495" y="0"/>
              <a:chExt cx="9082068" cy="1372287"/>
            </a:xfrm>
          </p:grpSpPr>
          <p:sp>
            <p:nvSpPr>
              <p:cNvPr id="13" name="object 3"/>
              <p:cNvSpPr>
                <a:spLocks noChangeArrowheads="1"/>
              </p:cNvSpPr>
              <p:nvPr/>
            </p:nvSpPr>
            <p:spPr bwMode="auto">
              <a:xfrm>
                <a:off x="36000" y="342000"/>
                <a:ext cx="9072563" cy="1030287"/>
              </a:xfrm>
              <a:prstGeom prst="rect">
                <a:avLst/>
              </a:prstGeom>
              <a:blipFill dpi="0" rotWithShape="1">
                <a:blip r:embed="rId3" cstate="print"/>
                <a:srcRect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</a:pPr>
                <a:endParaRPr lang="ru-RU" altLang="ru-RU" smtClean="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14" name="TextBox 1"/>
              <p:cNvSpPr txBox="1">
                <a:spLocks noChangeArrowheads="1"/>
              </p:cNvSpPr>
              <p:nvPr/>
            </p:nvSpPr>
            <p:spPr bwMode="auto">
              <a:xfrm>
                <a:off x="26495" y="0"/>
                <a:ext cx="9067800" cy="338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ru-RU" altLang="ru-RU" sz="1600" b="1" i="1" dirty="0" err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Нигирское</a:t>
                </a:r>
                <a:r>
                  <a:rPr lang="ru-RU" altLang="ru-RU" sz="1600" b="1" i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сельское поселение Николаевского муниципального района Хабаровского края</a:t>
                </a:r>
                <a:endParaRPr lang="ru-RU" altLang="ru-RU" sz="1600" b="1" i="1" dirty="0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7200" name="Rectangle 32"/>
            <p:cNvSpPr>
              <a:spLocks noChangeArrowheads="1"/>
            </p:cNvSpPr>
            <p:nvPr/>
          </p:nvSpPr>
          <p:spPr bwMode="auto">
            <a:xfrm>
              <a:off x="678503" y="423536"/>
              <a:ext cx="7840993" cy="8002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altLang="ru-RU" sz="2300" b="1" i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Об администрации </a:t>
              </a:r>
              <a:r>
                <a:rPr lang="ru-RU" altLang="ru-RU" sz="2300" b="1" i="1" dirty="0" err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Нигирского</a:t>
              </a:r>
              <a:r>
                <a:rPr lang="ru-RU" altLang="ru-RU" sz="2300" b="1" i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 сельского</a:t>
              </a:r>
            </a:p>
            <a:p>
              <a:pPr algn="ctr">
                <a:defRPr/>
              </a:pPr>
              <a:r>
                <a:rPr lang="ru-RU" altLang="ru-RU" sz="2300" b="1" i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 поселения </a:t>
              </a:r>
              <a:r>
                <a:rPr lang="ru-RU" altLang="ru-RU" sz="2300" b="1" i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Николаевского муниципального района</a:t>
              </a:r>
              <a:endParaRPr lang="ru-RU" sz="23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8496000" y="6480000"/>
            <a:ext cx="648072" cy="37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00" y="1515600"/>
            <a:ext cx="3691501" cy="237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389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/>
          <p:nvPr/>
        </p:nvSpPr>
        <p:spPr>
          <a:xfrm>
            <a:off x="131376" y="4501858"/>
            <a:ext cx="8809200" cy="20774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just" defTabSz="540000"/>
            <a:r>
              <a:rPr lang="ru-RU" sz="1500" dirty="0" smtClean="0"/>
              <a:t>информации о бюджете и отчете, о его исполнении в объективной, доступной и простой для понимания форме. «Бюджет для граждан» предназначен, прежде всего, для жителей поселения, не обладающих специальными знаниями в сфере бюджетного законодательства. 	Информация, размещаемая в разделе «Бюджет для граждан», в доступной форме знакомит граждан с основными целями, задачами и приоритетными направлениями бюджетной политики, с основными характеристиками бюджета и результатами его исполнения</a:t>
            </a:r>
          </a:p>
          <a:p>
            <a:pPr algn="just" defTabSz="540000"/>
            <a:endParaRPr lang="ru-RU" sz="1000" dirty="0" smtClean="0"/>
          </a:p>
          <a:p>
            <a:pPr algn="r"/>
            <a:r>
              <a:rPr lang="ru-RU" sz="1500" b="1" i="1" dirty="0" smtClean="0"/>
              <a:t>Глава </a:t>
            </a:r>
            <a:r>
              <a:rPr lang="ru-RU" sz="1500" b="1" i="1" dirty="0" err="1" smtClean="0"/>
              <a:t>Нигирского</a:t>
            </a:r>
            <a:r>
              <a:rPr lang="ru-RU" sz="1500" b="1" i="1" dirty="0" smtClean="0"/>
              <a:t> сельского поселения</a:t>
            </a:r>
          </a:p>
          <a:p>
            <a:pPr algn="r"/>
            <a:r>
              <a:rPr lang="ru-RU" sz="1500" b="1" i="1" dirty="0" smtClean="0"/>
              <a:t>А.В. Кущ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670400" y="1043735"/>
            <a:ext cx="5788951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ts val="2380"/>
              </a:lnSpc>
            </a:pPr>
            <a:r>
              <a:rPr lang="ru-RU" sz="2000" b="1" i="1" spc="-75" dirty="0">
                <a:latin typeface="Arial"/>
                <a:cs typeface="Arial"/>
              </a:rPr>
              <a:t>У</a:t>
            </a:r>
            <a:r>
              <a:rPr lang="ru-RU" sz="2000" b="1" i="1" spc="-20" dirty="0">
                <a:latin typeface="Arial"/>
                <a:cs typeface="Arial"/>
              </a:rPr>
              <a:t>в</a:t>
            </a:r>
            <a:r>
              <a:rPr lang="ru-RU" sz="2000" b="1" i="1" dirty="0">
                <a:latin typeface="Arial"/>
                <a:cs typeface="Arial"/>
              </a:rPr>
              <a:t>а</a:t>
            </a:r>
            <a:r>
              <a:rPr lang="ru-RU" sz="2000" b="1" i="1" spc="15" dirty="0">
                <a:latin typeface="Arial"/>
                <a:cs typeface="Arial"/>
              </a:rPr>
              <a:t>ж</a:t>
            </a:r>
            <a:r>
              <a:rPr lang="ru-RU" sz="2000" b="1" i="1" dirty="0">
                <a:latin typeface="Arial"/>
                <a:cs typeface="Arial"/>
              </a:rPr>
              <a:t>а</a:t>
            </a:r>
            <a:r>
              <a:rPr lang="ru-RU" sz="2000" b="1" i="1" spc="-20" dirty="0">
                <a:latin typeface="Arial"/>
                <a:cs typeface="Arial"/>
              </a:rPr>
              <a:t>е</a:t>
            </a:r>
            <a:r>
              <a:rPr lang="ru-RU" sz="2000" b="1" i="1" spc="-10" dirty="0">
                <a:latin typeface="Arial"/>
                <a:cs typeface="Arial"/>
              </a:rPr>
              <a:t>м</a:t>
            </a:r>
            <a:r>
              <a:rPr lang="ru-RU" sz="2000" b="1" i="1" dirty="0">
                <a:latin typeface="Arial"/>
                <a:cs typeface="Arial"/>
              </a:rPr>
              <a:t>ые</a:t>
            </a:r>
            <a:r>
              <a:rPr lang="ru-RU" sz="2000" b="1" i="1" spc="-40" dirty="0">
                <a:latin typeface="Arial"/>
                <a:cs typeface="Arial"/>
              </a:rPr>
              <a:t> </a:t>
            </a:r>
            <a:r>
              <a:rPr lang="ru-RU" sz="2000" b="1" i="1" dirty="0">
                <a:latin typeface="Arial"/>
                <a:cs typeface="Arial"/>
              </a:rPr>
              <a:t>жи</a:t>
            </a:r>
            <a:r>
              <a:rPr lang="ru-RU" sz="2000" b="1" i="1" spc="-40" dirty="0">
                <a:latin typeface="Arial"/>
                <a:cs typeface="Arial"/>
              </a:rPr>
              <a:t>т</a:t>
            </a:r>
            <a:r>
              <a:rPr lang="ru-RU" sz="2000" b="1" i="1" dirty="0">
                <a:latin typeface="Arial"/>
                <a:cs typeface="Arial"/>
              </a:rPr>
              <a:t>ели</a:t>
            </a:r>
          </a:p>
          <a:p>
            <a:pPr marL="12700" algn="ctr">
              <a:lnSpc>
                <a:spcPts val="2380"/>
              </a:lnSpc>
            </a:pPr>
            <a:r>
              <a:rPr lang="ru-RU" sz="2000" b="1" i="1" dirty="0" err="1" smtClean="0">
                <a:latin typeface="Arial"/>
                <a:cs typeface="Arial"/>
              </a:rPr>
              <a:t>Нигирского</a:t>
            </a:r>
            <a:r>
              <a:rPr lang="ru-RU" sz="2000" b="1" i="1" dirty="0" smtClean="0">
                <a:latin typeface="Arial"/>
                <a:cs typeface="Arial"/>
              </a:rPr>
              <a:t> сельс</a:t>
            </a:r>
            <a:r>
              <a:rPr lang="ru-RU" sz="2000" b="1" i="1" spc="-20" dirty="0" smtClean="0">
                <a:latin typeface="Arial"/>
                <a:cs typeface="Arial"/>
              </a:rPr>
              <a:t>к</a:t>
            </a:r>
            <a:r>
              <a:rPr lang="ru-RU" sz="2000" b="1" i="1" dirty="0" smtClean="0">
                <a:latin typeface="Arial"/>
                <a:cs typeface="Arial"/>
              </a:rPr>
              <a:t>ого</a:t>
            </a:r>
            <a:r>
              <a:rPr sz="2000" b="1" i="1" spc="-40" dirty="0" smtClean="0">
                <a:latin typeface="Arial"/>
                <a:cs typeface="Arial"/>
              </a:rPr>
              <a:t> </a:t>
            </a:r>
            <a:r>
              <a:rPr lang="ru-RU" sz="2000" b="1" i="1" dirty="0" smtClean="0">
                <a:latin typeface="Arial"/>
                <a:cs typeface="Arial"/>
              </a:rPr>
              <a:t>п</a:t>
            </a:r>
            <a:r>
              <a:rPr lang="ru-RU" sz="2000" b="1" i="1" spc="-25" dirty="0" smtClean="0">
                <a:latin typeface="Arial"/>
                <a:cs typeface="Arial"/>
              </a:rPr>
              <a:t>о</a:t>
            </a:r>
            <a:r>
              <a:rPr lang="ru-RU" sz="2000" b="1" i="1" dirty="0" smtClean="0">
                <a:latin typeface="Arial"/>
                <a:cs typeface="Arial"/>
              </a:rPr>
              <a:t>се</a:t>
            </a:r>
            <a:r>
              <a:rPr lang="ru-RU" sz="2000" b="1" i="1" spc="-20" dirty="0" smtClean="0">
                <a:latin typeface="Arial"/>
                <a:cs typeface="Arial"/>
              </a:rPr>
              <a:t>л</a:t>
            </a:r>
            <a:r>
              <a:rPr lang="ru-RU" sz="2000" b="1" i="1" dirty="0" smtClean="0">
                <a:latin typeface="Arial"/>
                <a:cs typeface="Arial"/>
              </a:rPr>
              <a:t>ения</a:t>
            </a:r>
            <a:r>
              <a:rPr sz="2000" b="1" i="1" spc="-40" dirty="0" smtClean="0">
                <a:latin typeface="Arial"/>
                <a:cs typeface="Arial"/>
              </a:rPr>
              <a:t> </a:t>
            </a:r>
            <a:r>
              <a:rPr sz="2000" b="1" i="1" dirty="0">
                <a:latin typeface="Arial"/>
                <a:cs typeface="Arial"/>
              </a:rPr>
              <a:t>!</a:t>
            </a:r>
            <a:endParaRPr sz="2000" i="1" dirty="0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06715" y="1711858"/>
            <a:ext cx="697611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just" defTabSz="540000"/>
            <a:r>
              <a:rPr lang="ru-RU" sz="1500" dirty="0" smtClean="0"/>
              <a:t>В соответствии </a:t>
            </a:r>
            <a:r>
              <a:rPr lang="ru-RU" sz="1500" dirty="0"/>
              <a:t>с п</a:t>
            </a:r>
            <a:r>
              <a:rPr lang="ru-RU" sz="1500" dirty="0">
                <a:solidFill>
                  <a:srgbClr val="000000"/>
                </a:solidFill>
              </a:rPr>
              <a:t>осланием Президента Российской Федерации Федеральному Собранию Российской Федерации от 01 декабря 2016 года</a:t>
            </a:r>
            <a:r>
              <a:rPr lang="ru-RU" sz="1500" dirty="0" smtClean="0"/>
              <a:t>, в целях реализации принципа прозрачности (открытости) и обеспечения полного и достоверного информирования граждан (заинтересованных пользователей) о бюджетном процессе в муниципальных образованиях, для привлечения большего количества граждан к участию в обсуждении вопросов формирования бюджета разработана и опубликована настоящая брошюра – "Бюджет для граждан".</a:t>
            </a:r>
          </a:p>
          <a:p>
            <a:pPr indent="361950" algn="just" defTabSz="540000"/>
            <a:r>
              <a:rPr lang="ru-RU" sz="1500" b="1" dirty="0" smtClean="0"/>
              <a:t>«</a:t>
            </a:r>
            <a:r>
              <a:rPr lang="ru-RU" sz="1500" b="1" dirty="0"/>
              <a:t>Бюджет для граждан»</a:t>
            </a:r>
            <a:r>
              <a:rPr lang="ru-RU" sz="1500" dirty="0"/>
              <a:t> – это документ, представленный в виде аналитического материала. Он разрабатывается и публикуется в открытом доступе финансовым </a:t>
            </a:r>
            <a:r>
              <a:rPr lang="ru-RU" sz="1500" dirty="0" smtClean="0"/>
              <a:t>органом </a:t>
            </a:r>
            <a:r>
              <a:rPr lang="ru-RU" sz="1500" dirty="0"/>
              <a:t>соответствующего муниципального образования</a:t>
            </a:r>
            <a:r>
              <a:rPr lang="ru-RU" sz="1500" dirty="0" smtClean="0"/>
              <a:t>. </a:t>
            </a:r>
            <a:r>
              <a:rPr lang="ru-RU" sz="1400" dirty="0" smtClean="0"/>
              <a:t> </a:t>
            </a:r>
            <a:r>
              <a:rPr lang="ru-RU" sz="1500" dirty="0" smtClean="0"/>
              <a:t>Его </a:t>
            </a:r>
            <a:r>
              <a:rPr lang="ru-RU" sz="1500" dirty="0"/>
              <a:t>основная цель – предоставление </a:t>
            </a:r>
            <a:r>
              <a:rPr lang="ru-RU" sz="1500" dirty="0" smtClean="0"/>
              <a:t> гражданам  </a:t>
            </a:r>
            <a:r>
              <a:rPr lang="ru-RU" sz="1500" dirty="0"/>
              <a:t>актуальной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96000" y="6480000"/>
            <a:ext cx="648072" cy="37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26495" y="0"/>
            <a:ext cx="9082068" cy="856800"/>
            <a:chOff x="26495" y="0"/>
            <a:chExt cx="9082068" cy="856800"/>
          </a:xfrm>
        </p:grpSpPr>
        <p:sp>
          <p:nvSpPr>
            <p:cNvPr id="10" name="object 3"/>
            <p:cNvSpPr>
              <a:spLocks noChangeArrowheads="1"/>
            </p:cNvSpPr>
            <p:nvPr/>
          </p:nvSpPr>
          <p:spPr bwMode="auto">
            <a:xfrm>
              <a:off x="36000" y="342000"/>
              <a:ext cx="9072563" cy="514800"/>
            </a:xfrm>
            <a:prstGeom prst="rect">
              <a:avLst/>
            </a:prstGeom>
            <a:blipFill dpi="0" rotWithShape="1">
              <a:blip r:embed="rId2" cstate="print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ru-RU" altLang="ru-RU" smtClean="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1" name="TextBox 1"/>
            <p:cNvSpPr txBox="1">
              <a:spLocks noChangeArrowheads="1"/>
            </p:cNvSpPr>
            <p:nvPr/>
          </p:nvSpPr>
          <p:spPr bwMode="auto">
            <a:xfrm>
              <a:off x="26495" y="0"/>
              <a:ext cx="9067800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ru-RU" altLang="ru-RU" sz="1600" b="1" i="1" dirty="0" err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Нигирское</a:t>
              </a:r>
              <a:r>
                <a:rPr lang="ru-RU" altLang="ru-RU" sz="1600" b="1" i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сельское поселение Николаевского муниципального района Хабаровского края</a:t>
              </a:r>
              <a:endParaRPr lang="ru-RU" altLang="ru-RU" sz="16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" name="Rectangle 32"/>
            <p:cNvSpPr>
              <a:spLocks noChangeArrowheads="1"/>
            </p:cNvSpPr>
            <p:nvPr/>
          </p:nvSpPr>
          <p:spPr bwMode="auto">
            <a:xfrm>
              <a:off x="1357200" y="334800"/>
              <a:ext cx="6420540" cy="4462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altLang="ru-RU" sz="2300" b="1" i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Приветственное слово главы поселения</a:t>
              </a:r>
              <a:endParaRPr lang="ru-RU" sz="23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21" r="14101" b="11542"/>
          <a:stretch/>
        </p:blipFill>
        <p:spPr>
          <a:xfrm>
            <a:off x="116505" y="1763815"/>
            <a:ext cx="1890011" cy="264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550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496000" y="6480000"/>
            <a:ext cx="648072" cy="37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26495" y="0"/>
            <a:ext cx="9082068" cy="1372287"/>
            <a:chOff x="26495" y="0"/>
            <a:chExt cx="9082068" cy="1372287"/>
          </a:xfrm>
        </p:grpSpPr>
        <p:grpSp>
          <p:nvGrpSpPr>
            <p:cNvPr id="4" name="Группа 3"/>
            <p:cNvGrpSpPr/>
            <p:nvPr/>
          </p:nvGrpSpPr>
          <p:grpSpPr>
            <a:xfrm>
              <a:off x="26495" y="0"/>
              <a:ext cx="9082068" cy="1372287"/>
              <a:chOff x="26495" y="0"/>
              <a:chExt cx="9082068" cy="1372287"/>
            </a:xfrm>
          </p:grpSpPr>
          <p:sp>
            <p:nvSpPr>
              <p:cNvPr id="5" name="object 3"/>
              <p:cNvSpPr>
                <a:spLocks noChangeArrowheads="1"/>
              </p:cNvSpPr>
              <p:nvPr/>
            </p:nvSpPr>
            <p:spPr bwMode="auto">
              <a:xfrm>
                <a:off x="36000" y="342000"/>
                <a:ext cx="9072563" cy="1030287"/>
              </a:xfrm>
              <a:prstGeom prst="rect">
                <a:avLst/>
              </a:prstGeom>
              <a:blipFill dpi="0" rotWithShape="1">
                <a:blip r:embed="rId2" cstate="print"/>
                <a:srcRect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</a:pPr>
                <a:endParaRPr lang="ru-RU" altLang="ru-RU" smtClean="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6" name="TextBox 1"/>
              <p:cNvSpPr txBox="1">
                <a:spLocks noChangeArrowheads="1"/>
              </p:cNvSpPr>
              <p:nvPr/>
            </p:nvSpPr>
            <p:spPr bwMode="auto">
              <a:xfrm>
                <a:off x="26495" y="0"/>
                <a:ext cx="9067800" cy="338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ru-RU" altLang="ru-RU" sz="1600" b="1" i="1" dirty="0" err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Нигирское</a:t>
                </a:r>
                <a:r>
                  <a:rPr lang="ru-RU" altLang="ru-RU" sz="1600" b="1" i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сельское поселение Николаевского муниципального района Хабаровского края</a:t>
                </a:r>
                <a:endParaRPr lang="ru-RU" altLang="ru-RU" sz="1600" b="1" i="1" dirty="0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8" name="Rectangle 32"/>
            <p:cNvSpPr>
              <a:spLocks noChangeArrowheads="1"/>
            </p:cNvSpPr>
            <p:nvPr/>
          </p:nvSpPr>
          <p:spPr bwMode="auto">
            <a:xfrm>
              <a:off x="940975" y="404664"/>
              <a:ext cx="7316105" cy="8002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altLang="ru-RU" sz="2300" b="1" i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Структура органов местного самоуправления</a:t>
              </a:r>
            </a:p>
            <a:p>
              <a:pPr algn="ctr">
                <a:defRPr/>
              </a:pPr>
              <a:r>
                <a:rPr lang="ru-RU" altLang="ru-RU" sz="2300" b="1" i="1" dirty="0" err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Нигирского</a:t>
              </a:r>
              <a:r>
                <a:rPr lang="ru-RU" altLang="ru-RU" sz="2300" b="1" i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 сельского поселения</a:t>
              </a:r>
              <a:endParaRPr lang="ru-RU" sz="23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566556" y="1538790"/>
            <a:ext cx="8010888" cy="4923453"/>
            <a:chOff x="566556" y="1538790"/>
            <a:chExt cx="8010888" cy="4923453"/>
          </a:xfrm>
        </p:grpSpPr>
        <p:sp>
          <p:nvSpPr>
            <p:cNvPr id="12" name="Овал 11"/>
            <p:cNvSpPr/>
            <p:nvPr/>
          </p:nvSpPr>
          <p:spPr>
            <a:xfrm>
              <a:off x="2106270" y="2106225"/>
              <a:ext cx="4896000" cy="3348000"/>
            </a:xfrm>
            <a:prstGeom prst="ellipse">
              <a:avLst/>
            </a:prstGeom>
            <a:noFill/>
            <a:ln w="635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Скругленный прямоугольник 13"/>
            <p:cNvSpPr/>
            <p:nvPr/>
          </p:nvSpPr>
          <p:spPr>
            <a:xfrm>
              <a:off x="566556" y="4374078"/>
              <a:ext cx="3375374" cy="2088000"/>
            </a:xfrm>
            <a:prstGeom prst="roundRect">
              <a:avLst/>
            </a:pr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Скругленный прямоугольник 19"/>
            <p:cNvSpPr/>
            <p:nvPr/>
          </p:nvSpPr>
          <p:spPr>
            <a:xfrm>
              <a:off x="2879941" y="1538790"/>
              <a:ext cx="3375374" cy="2088000"/>
            </a:xfrm>
            <a:prstGeom prst="roundRect">
              <a:avLst/>
            </a:prstGeom>
            <a:gradFill rotWithShape="0">
              <a:gsLst>
                <a:gs pos="0">
                  <a:srgbClr val="43D126"/>
                </a:gs>
                <a:gs pos="0">
                  <a:schemeClr val="accent5">
                    <a:hueOff val="-4966938"/>
                    <a:satOff val="19906"/>
                    <a:lumOff val="4314"/>
                    <a:alphaOff val="0"/>
                    <a:shade val="51000"/>
                    <a:satMod val="130000"/>
                  </a:schemeClr>
                </a:gs>
                <a:gs pos="80000">
                  <a:schemeClr val="accent5">
                    <a:hueOff val="-4966938"/>
                    <a:satOff val="19906"/>
                    <a:lumOff val="4314"/>
                    <a:alphaOff val="0"/>
                    <a:shade val="93000"/>
                    <a:satMod val="130000"/>
                  </a:schemeClr>
                </a:gs>
                <a:gs pos="100000">
                  <a:schemeClr val="accent5">
                    <a:hueOff val="-4966938"/>
                    <a:satOff val="19906"/>
                    <a:lumOff val="4314"/>
                    <a:alphaOff val="0"/>
                    <a:shade val="94000"/>
                    <a:satMod val="135000"/>
                  </a:schemeClr>
                </a:gs>
              </a:gsLst>
            </a:gra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5">
                <a:hueOff val="-4966938"/>
                <a:satOff val="19906"/>
                <a:lumOff val="4314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Скругленный прямоугольник 20"/>
            <p:cNvSpPr/>
            <p:nvPr/>
          </p:nvSpPr>
          <p:spPr>
            <a:xfrm>
              <a:off x="5202070" y="4374243"/>
              <a:ext cx="3375374" cy="2088000"/>
            </a:xfrm>
            <a:prstGeom prst="roundRect">
              <a:avLst/>
            </a:pr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-9933876"/>
                <a:satOff val="39811"/>
                <a:lumOff val="8628"/>
                <a:alphaOff val="0"/>
              </a:schemeClr>
            </a:fillRef>
            <a:effectRef idx="2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" name="Прямоугольник 1"/>
            <p:cNvSpPr/>
            <p:nvPr/>
          </p:nvSpPr>
          <p:spPr>
            <a:xfrm>
              <a:off x="2879941" y="1957342"/>
              <a:ext cx="3375374" cy="124649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lvl="0" algn="ctr"/>
              <a:r>
                <a:rPr lang="ru-RU" sz="1500" b="1" dirty="0" smtClean="0"/>
                <a:t>Глава</a:t>
              </a:r>
            </a:p>
            <a:p>
              <a:pPr lvl="0" algn="ctr"/>
              <a:r>
                <a:rPr lang="ru-RU" sz="1500" b="1" dirty="0" err="1" smtClean="0"/>
                <a:t>Нигирского</a:t>
              </a:r>
              <a:endParaRPr lang="en-US" sz="1500" b="1" dirty="0" smtClean="0"/>
            </a:p>
            <a:p>
              <a:pPr lvl="0" algn="ctr"/>
              <a:r>
                <a:rPr lang="ru-RU" sz="1500" b="1" dirty="0" smtClean="0"/>
                <a:t>сельского </a:t>
              </a:r>
              <a:r>
                <a:rPr lang="ru-RU" sz="1500" b="1" dirty="0"/>
                <a:t>поселения</a:t>
              </a:r>
            </a:p>
            <a:p>
              <a:pPr lvl="0" algn="ctr"/>
              <a:endParaRPr lang="ru-RU" sz="1500" b="1" i="1" dirty="0" smtClean="0"/>
            </a:p>
            <a:p>
              <a:pPr lvl="0" algn="ctr"/>
              <a:r>
                <a:rPr lang="ru-RU" sz="1500" b="1" i="1" dirty="0" smtClean="0">
                  <a:solidFill>
                    <a:schemeClr val="bg1"/>
                  </a:solidFill>
                </a:rPr>
                <a:t>Кущ Алексей Владимирович</a:t>
              </a:r>
              <a:endParaRPr lang="ru-RU" sz="1500" b="1" i="1" dirty="0">
                <a:solidFill>
                  <a:schemeClr val="bg1"/>
                </a:solidFill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5237980" y="4460338"/>
              <a:ext cx="3314280" cy="1938992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lvl="0" algn="ctr"/>
              <a:r>
                <a:rPr lang="ru-RU" sz="1500" b="1" dirty="0" smtClean="0"/>
                <a:t>Исполнительно-распорядительный орган муниципального образования – </a:t>
              </a:r>
            </a:p>
            <a:p>
              <a:pPr lvl="0" algn="ctr"/>
              <a:endParaRPr lang="ru-RU" sz="1500" b="1" i="1" dirty="0"/>
            </a:p>
            <a:p>
              <a:pPr lvl="0" algn="ctr"/>
              <a:r>
                <a:rPr lang="ru-RU" sz="1500" b="1" i="1" dirty="0" smtClean="0">
                  <a:solidFill>
                    <a:schemeClr val="bg1"/>
                  </a:solidFill>
                </a:rPr>
                <a:t>Администрация</a:t>
              </a:r>
            </a:p>
            <a:p>
              <a:pPr lvl="0" algn="ctr"/>
              <a:r>
                <a:rPr lang="ru-RU" sz="1500" b="1" i="1" dirty="0" err="1" smtClean="0">
                  <a:solidFill>
                    <a:schemeClr val="bg1"/>
                  </a:solidFill>
                </a:rPr>
                <a:t>Нигирского</a:t>
              </a:r>
              <a:r>
                <a:rPr lang="ru-RU" sz="1500" b="1" i="1" dirty="0" smtClean="0">
                  <a:solidFill>
                    <a:schemeClr val="bg1"/>
                  </a:solidFill>
                </a:rPr>
                <a:t> сельского поселения Николаевского муниципального района</a:t>
              </a:r>
              <a:endParaRPr lang="ru-RU" sz="1500" b="1" i="1" dirty="0">
                <a:solidFill>
                  <a:schemeClr val="bg1"/>
                </a:solidFill>
              </a:endParaRP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611560" y="4586602"/>
              <a:ext cx="3276000" cy="170816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lvl="0" algn="ctr"/>
              <a:r>
                <a:rPr lang="ru-RU" sz="1500" b="1" dirty="0" smtClean="0"/>
                <a:t>Представительный орган муниципального образования – </a:t>
              </a:r>
            </a:p>
            <a:p>
              <a:pPr lvl="0" algn="ctr"/>
              <a:endParaRPr lang="ru-RU" sz="1500" b="1" i="1" dirty="0"/>
            </a:p>
            <a:p>
              <a:pPr lvl="0" algn="ctr"/>
              <a:r>
                <a:rPr lang="ru-RU" sz="1500" b="1" i="1" dirty="0" smtClean="0">
                  <a:solidFill>
                    <a:schemeClr val="bg1"/>
                  </a:solidFill>
                </a:rPr>
                <a:t>Совет депутатов</a:t>
              </a:r>
            </a:p>
            <a:p>
              <a:pPr lvl="0" algn="ctr"/>
              <a:r>
                <a:rPr lang="ru-RU" sz="1500" b="1" i="1" dirty="0" err="1" smtClean="0">
                  <a:solidFill>
                    <a:schemeClr val="bg1"/>
                  </a:solidFill>
                </a:rPr>
                <a:t>Нигирского</a:t>
              </a:r>
              <a:r>
                <a:rPr lang="ru-RU" sz="1500" b="1" i="1" dirty="0" smtClean="0">
                  <a:solidFill>
                    <a:schemeClr val="bg1"/>
                  </a:solidFill>
                </a:rPr>
                <a:t> сельского поселения Николаевского муниципального района</a:t>
              </a:r>
              <a:endParaRPr lang="ru-RU" sz="1500" b="1" i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4726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4625" y="139700"/>
            <a:ext cx="8794750" cy="1477328"/>
          </a:xfrm>
        </p:spPr>
        <p:txBody>
          <a:bodyPr/>
          <a:lstStyle/>
          <a:p>
            <a:r>
              <a:rPr lang="ru-RU" i="0" dirty="0" smtClean="0"/>
              <a:t>СОСТАВ ДЕПУТАТОВ </a:t>
            </a:r>
            <a:r>
              <a:rPr lang="ru-RU" i="0" dirty="0"/>
              <a:t>СОВЕТА ДЕПУТАТОВ</a:t>
            </a:r>
            <a:r>
              <a:rPr lang="ru-RU" b="0" i="0" dirty="0"/>
              <a:t/>
            </a:r>
            <a:br>
              <a:rPr lang="ru-RU" b="0" i="0" dirty="0"/>
            </a:br>
            <a:r>
              <a:rPr lang="ru-RU" i="0" dirty="0" smtClean="0"/>
              <a:t>НИГИРСКОГО </a:t>
            </a:r>
            <a:r>
              <a:rPr lang="ru-RU" i="0" dirty="0"/>
              <a:t>СЕЛЬСКОГО ПОСЕЛЕНИЯ</a:t>
            </a:r>
            <a:r>
              <a:rPr lang="ru-RU" b="0" i="0" dirty="0"/>
              <a:t/>
            </a:r>
            <a:br>
              <a:rPr lang="ru-RU" b="0" i="0" dirty="0"/>
            </a:br>
            <a:r>
              <a:rPr lang="ru-RU" i="0" dirty="0"/>
              <a:t>НИКОЛАЕВСКОГО МУНИЦИПАЛЬНОГО РАЙОНА</a:t>
            </a:r>
            <a:r>
              <a:rPr lang="ru-RU" b="0" i="0" dirty="0"/>
              <a:t/>
            </a:r>
            <a:br>
              <a:rPr lang="ru-RU" b="0" i="0" dirty="0"/>
            </a:br>
            <a:r>
              <a:rPr lang="ru-RU" i="0" dirty="0"/>
              <a:t>ХАБАРОВСКОГО КРАЯ</a:t>
            </a:r>
            <a:endParaRPr lang="ru-RU" b="0" i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175" y="1943835"/>
            <a:ext cx="8629650" cy="2271391"/>
          </a:xfrm>
        </p:spPr>
        <p:txBody>
          <a:bodyPr/>
          <a:lstStyle/>
          <a:p>
            <a:r>
              <a:rPr lang="ru-RU" dirty="0" smtClean="0">
                <a:latin typeface="Book Antiqua" panose="02040602050305030304" pitchFamily="18" charset="0"/>
              </a:rPr>
              <a:t>1</a:t>
            </a:r>
            <a:r>
              <a:rPr lang="ru-RU" dirty="0">
                <a:latin typeface="Book Antiqua" panose="02040602050305030304" pitchFamily="18" charset="0"/>
              </a:rPr>
              <a:t>. Маляр Галина Николаевна </a:t>
            </a:r>
          </a:p>
          <a:p>
            <a:r>
              <a:rPr lang="ru-RU" dirty="0" smtClean="0">
                <a:latin typeface="Book Antiqua" panose="02040602050305030304" pitchFamily="18" charset="0"/>
              </a:rPr>
              <a:t>2</a:t>
            </a:r>
            <a:r>
              <a:rPr lang="ru-RU" dirty="0">
                <a:latin typeface="Book Antiqua" panose="02040602050305030304" pitchFamily="18" charset="0"/>
              </a:rPr>
              <a:t>. </a:t>
            </a:r>
            <a:r>
              <a:rPr lang="ru-RU" dirty="0" err="1">
                <a:latin typeface="Book Antiqua" panose="02040602050305030304" pitchFamily="18" charset="0"/>
              </a:rPr>
              <a:t>Настасюк</a:t>
            </a:r>
            <a:r>
              <a:rPr lang="ru-RU" dirty="0">
                <a:latin typeface="Book Antiqua" panose="02040602050305030304" pitchFamily="18" charset="0"/>
              </a:rPr>
              <a:t> Максим Петрович</a:t>
            </a:r>
            <a:endParaRPr lang="ru-RU" dirty="0" smtClean="0">
              <a:latin typeface="Book Antiqua" panose="02040602050305030304" pitchFamily="18" charset="0"/>
            </a:endParaRPr>
          </a:p>
          <a:p>
            <a:r>
              <a:rPr lang="ru-RU" dirty="0" smtClean="0">
                <a:latin typeface="Book Antiqua" panose="02040602050305030304" pitchFamily="18" charset="0"/>
              </a:rPr>
              <a:t>3</a:t>
            </a:r>
            <a:r>
              <a:rPr lang="ru-RU" dirty="0">
                <a:latin typeface="Book Antiqua" panose="02040602050305030304" pitchFamily="18" charset="0"/>
              </a:rPr>
              <a:t>. Замотаев Алексей Иванович</a:t>
            </a:r>
            <a:endParaRPr lang="ru-RU" dirty="0" smtClean="0">
              <a:latin typeface="Book Antiqua" panose="02040602050305030304" pitchFamily="18" charset="0"/>
            </a:endParaRPr>
          </a:p>
          <a:p>
            <a:r>
              <a:rPr lang="ru-RU" dirty="0" smtClean="0">
                <a:latin typeface="Book Antiqua" panose="02040602050305030304" pitchFamily="18" charset="0"/>
              </a:rPr>
              <a:t>4</a:t>
            </a:r>
            <a:r>
              <a:rPr lang="ru-RU" dirty="0">
                <a:latin typeface="Book Antiqua" panose="02040602050305030304" pitchFamily="18" charset="0"/>
              </a:rPr>
              <a:t>. </a:t>
            </a:r>
            <a:r>
              <a:rPr lang="ru-RU" dirty="0" smtClean="0">
                <a:latin typeface="Book Antiqua" panose="02040602050305030304" pitchFamily="18" charset="0"/>
              </a:rPr>
              <a:t>Лазарев Александр Александрович</a:t>
            </a:r>
          </a:p>
          <a:p>
            <a:r>
              <a:rPr lang="ru-RU" dirty="0" smtClean="0">
                <a:latin typeface="Book Antiqua" panose="02040602050305030304" pitchFamily="18" charset="0"/>
              </a:rPr>
              <a:t>5</a:t>
            </a:r>
            <a:r>
              <a:rPr lang="ru-RU" dirty="0">
                <a:latin typeface="Book Antiqua" panose="02040602050305030304" pitchFamily="18" charset="0"/>
              </a:rPr>
              <a:t>. </a:t>
            </a:r>
            <a:r>
              <a:rPr lang="ru-RU" dirty="0" err="1">
                <a:latin typeface="Book Antiqua" panose="02040602050305030304" pitchFamily="18" charset="0"/>
              </a:rPr>
              <a:t>Деуля</a:t>
            </a:r>
            <a:r>
              <a:rPr lang="ru-RU" dirty="0">
                <a:latin typeface="Book Antiqua" panose="02040602050305030304" pitchFamily="18" charset="0"/>
              </a:rPr>
              <a:t> Евгения </a:t>
            </a:r>
            <a:r>
              <a:rPr lang="ru-RU" dirty="0" smtClean="0">
                <a:latin typeface="Book Antiqua" panose="02040602050305030304" pitchFamily="18" charset="0"/>
              </a:rPr>
              <a:t>Петровна</a:t>
            </a:r>
          </a:p>
          <a:p>
            <a:r>
              <a:rPr lang="ru-RU" dirty="0">
                <a:latin typeface="Book Antiqua" panose="02040602050305030304" pitchFamily="18" charset="0"/>
              </a:rPr>
              <a:t>6. </a:t>
            </a:r>
            <a:r>
              <a:rPr lang="ru-RU" dirty="0" err="1" smtClean="0">
                <a:latin typeface="Book Antiqua" panose="02040602050305030304" pitchFamily="18" charset="0"/>
              </a:rPr>
              <a:t>Соколюк</a:t>
            </a:r>
            <a:r>
              <a:rPr lang="ru-RU" smtClean="0">
                <a:latin typeface="Book Antiqua" panose="02040602050305030304" pitchFamily="18" charset="0"/>
              </a:rPr>
              <a:t> Светлана Николаевна</a:t>
            </a:r>
            <a:endParaRPr lang="ru-RU" dirty="0" smtClean="0">
              <a:latin typeface="Book Antiqua" panose="02040602050305030304" pitchFamily="18" charset="0"/>
            </a:endParaRPr>
          </a:p>
          <a:p>
            <a:r>
              <a:rPr lang="ru-RU" dirty="0" smtClean="0">
                <a:latin typeface="Book Antiqua" panose="02040602050305030304" pitchFamily="18" charset="0"/>
              </a:rPr>
              <a:t>7. </a:t>
            </a:r>
            <a:r>
              <a:rPr lang="ru-RU" dirty="0" err="1" smtClean="0">
                <a:latin typeface="Book Antiqua" panose="02040602050305030304" pitchFamily="18" charset="0"/>
              </a:rPr>
              <a:t>Водзинская</a:t>
            </a:r>
            <a:r>
              <a:rPr lang="ru-RU" dirty="0" smtClean="0">
                <a:latin typeface="Book Antiqua" panose="02040602050305030304" pitchFamily="18" charset="0"/>
              </a:rPr>
              <a:t> Татьяна Валерьевна</a:t>
            </a:r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8000"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09020"/>
            <a:ext cx="4572000" cy="323627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496000" y="6480000"/>
            <a:ext cx="648072" cy="37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359446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496300" y="6480175"/>
            <a:ext cx="647700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1169252"/>
            <a:ext cx="86409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 algn="just"/>
            <a:r>
              <a:rPr lang="ru-RU" altLang="ru-RU" sz="1500" b="1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Бюджетная система</a:t>
            </a:r>
            <a:r>
              <a:rPr lang="ru-RU" altLang="ru-RU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 представляет собой совокупность отношений, возникающих между различными субъектами в процессе формирования доходов и осуществления расходов бюджетов всех уровней системы, осуществления государственных и муниципальных заимствований, регулирования государственного и муниципального долга, составления и рассмотрения проектов бюджетов системы, их утверждения и исполнения, контроля за их исполнением.</a:t>
            </a:r>
            <a:endParaRPr lang="ru-RU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Box 67"/>
          <p:cNvSpPr txBox="1">
            <a:spLocks noChangeArrowheads="1"/>
          </p:cNvSpPr>
          <p:nvPr/>
        </p:nvSpPr>
        <p:spPr bwMode="auto">
          <a:xfrm>
            <a:off x="720000" y="2753925"/>
            <a:ext cx="76937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ru-RU" altLang="ru-RU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Уровни бюджетной системы Российской Федерации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288000" y="3294652"/>
            <a:ext cx="8553600" cy="2879653"/>
            <a:chOff x="288000" y="2933945"/>
            <a:chExt cx="8553600" cy="2879653"/>
          </a:xfrm>
        </p:grpSpPr>
        <p:sp>
          <p:nvSpPr>
            <p:cNvPr id="49" name="Line 60"/>
            <p:cNvSpPr>
              <a:spLocks noChangeShapeType="1"/>
            </p:cNvSpPr>
            <p:nvPr/>
          </p:nvSpPr>
          <p:spPr bwMode="auto">
            <a:xfrm>
              <a:off x="4561200" y="4903200"/>
              <a:ext cx="0" cy="3600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0" name="Line 60"/>
            <p:cNvSpPr>
              <a:spLocks noChangeShapeType="1"/>
            </p:cNvSpPr>
            <p:nvPr/>
          </p:nvSpPr>
          <p:spPr bwMode="auto">
            <a:xfrm>
              <a:off x="4561200" y="4194085"/>
              <a:ext cx="0" cy="1800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9" name="Line 59"/>
            <p:cNvSpPr>
              <a:spLocks noChangeShapeType="1"/>
            </p:cNvSpPr>
            <p:nvPr/>
          </p:nvSpPr>
          <p:spPr bwMode="auto">
            <a:xfrm>
              <a:off x="1537200" y="5083200"/>
              <a:ext cx="0" cy="1980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" name="Line 61"/>
            <p:cNvSpPr>
              <a:spLocks noChangeShapeType="1"/>
            </p:cNvSpPr>
            <p:nvPr/>
          </p:nvSpPr>
          <p:spPr bwMode="auto">
            <a:xfrm>
              <a:off x="7657200" y="5083200"/>
              <a:ext cx="0" cy="1980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" name="Line 60"/>
            <p:cNvSpPr>
              <a:spLocks noChangeShapeType="1"/>
            </p:cNvSpPr>
            <p:nvPr/>
          </p:nvSpPr>
          <p:spPr bwMode="auto">
            <a:xfrm>
              <a:off x="4561200" y="3474004"/>
              <a:ext cx="0" cy="1800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3" name="Группа 2"/>
            <p:cNvGrpSpPr/>
            <p:nvPr/>
          </p:nvGrpSpPr>
          <p:grpSpPr>
            <a:xfrm>
              <a:off x="3214800" y="2933945"/>
              <a:ext cx="2700000" cy="520899"/>
              <a:chOff x="2879941" y="1538790"/>
              <a:chExt cx="3375374" cy="520899"/>
            </a:xfrm>
            <a:solidFill>
              <a:srgbClr val="002060"/>
            </a:solidFill>
          </p:grpSpPr>
          <p:sp>
            <p:nvSpPr>
              <p:cNvPr id="32" name="Скругленный прямоугольник 31"/>
              <p:cNvSpPr/>
              <p:nvPr/>
            </p:nvSpPr>
            <p:spPr>
              <a:xfrm>
                <a:off x="2879941" y="1538790"/>
                <a:ext cx="3375374" cy="520899"/>
              </a:xfrm>
              <a:prstGeom prst="roundRect">
                <a:avLst/>
              </a:prstGeom>
              <a:grpFill/>
              <a:scene3d>
                <a:camera prst="orthographicFront"/>
                <a:lightRig rig="flat" dir="t"/>
              </a:scene3d>
              <a:sp3d prstMaterial="plastic">
                <a:bevelT w="120900" h="88900"/>
                <a:bevelB w="88900" h="31750" prst="angle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2">
                <a:schemeClr val="accent5">
                  <a:hueOff val="-4966938"/>
                  <a:satOff val="19906"/>
                  <a:lumOff val="4314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3" name="Прямоугольник 32"/>
              <p:cNvSpPr/>
              <p:nvPr/>
            </p:nvSpPr>
            <p:spPr>
              <a:xfrm>
                <a:off x="2879941" y="1638000"/>
                <a:ext cx="3375374" cy="323165"/>
              </a:xfrm>
              <a:prstGeom prst="rect">
                <a:avLst/>
              </a:prstGeom>
              <a:grpFill/>
            </p:spPr>
            <p:txBody>
              <a:bodyPr wrap="square" anchor="ctr">
                <a:spAutoFit/>
              </a:bodyPr>
              <a:lstStyle/>
              <a:p>
                <a:pPr lvl="0" algn="ctr"/>
                <a:r>
                  <a:rPr lang="ru-RU" sz="1500" b="1" dirty="0" smtClean="0">
                    <a:solidFill>
                      <a:schemeClr val="bg1"/>
                    </a:solidFill>
                  </a:rPr>
                  <a:t>федеральный бюджет</a:t>
                </a:r>
                <a:endParaRPr lang="ru-RU" sz="1500" b="1" i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4" name="Группа 33"/>
            <p:cNvGrpSpPr/>
            <p:nvPr/>
          </p:nvGrpSpPr>
          <p:grpSpPr>
            <a:xfrm>
              <a:off x="3214800" y="3654000"/>
              <a:ext cx="2700000" cy="520899"/>
              <a:chOff x="2879941" y="1538790"/>
              <a:chExt cx="3375374" cy="520899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35" name="Скругленный прямоугольник 34"/>
              <p:cNvSpPr/>
              <p:nvPr/>
            </p:nvSpPr>
            <p:spPr>
              <a:xfrm>
                <a:off x="2879941" y="1538790"/>
                <a:ext cx="3375374" cy="520899"/>
              </a:xfrm>
              <a:prstGeom prst="roundRect">
                <a:avLst/>
              </a:prstGeom>
              <a:grpFill/>
              <a:scene3d>
                <a:camera prst="orthographicFront"/>
                <a:lightRig rig="flat" dir="t"/>
              </a:scene3d>
              <a:sp3d prstMaterial="plastic">
                <a:bevelT w="120900" h="88900"/>
                <a:bevelB w="88900" h="31750" prst="angle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2">
                <a:schemeClr val="accent5">
                  <a:hueOff val="-4966938"/>
                  <a:satOff val="19906"/>
                  <a:lumOff val="4314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6" name="Прямоугольник 35"/>
              <p:cNvSpPr/>
              <p:nvPr/>
            </p:nvSpPr>
            <p:spPr>
              <a:xfrm>
                <a:off x="2879941" y="1638000"/>
                <a:ext cx="3375374" cy="323165"/>
              </a:xfrm>
              <a:prstGeom prst="rect">
                <a:avLst/>
              </a:prstGeom>
              <a:grpFill/>
            </p:spPr>
            <p:txBody>
              <a:bodyPr wrap="square" anchor="ctr">
                <a:spAutoFit/>
              </a:bodyPr>
              <a:lstStyle/>
              <a:p>
                <a:pPr lvl="0" algn="ctr"/>
                <a:r>
                  <a:rPr lang="ru-RU" sz="1500" b="1" dirty="0" smtClean="0">
                    <a:solidFill>
                      <a:schemeClr val="bg1"/>
                    </a:solidFill>
                  </a:rPr>
                  <a:t>бюджеты субъектов РФ</a:t>
                </a:r>
                <a:endParaRPr lang="ru-RU" sz="1500" b="1" i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7" name="Группа 36"/>
            <p:cNvGrpSpPr/>
            <p:nvPr/>
          </p:nvGrpSpPr>
          <p:grpSpPr>
            <a:xfrm>
              <a:off x="3214800" y="4374000"/>
              <a:ext cx="2700000" cy="520899"/>
              <a:chOff x="2879941" y="1538790"/>
              <a:chExt cx="3375374" cy="520899"/>
            </a:xfrm>
            <a:solidFill>
              <a:schemeClr val="accent6">
                <a:lumMod val="75000"/>
              </a:schemeClr>
            </a:solidFill>
          </p:grpSpPr>
          <p:sp>
            <p:nvSpPr>
              <p:cNvPr id="38" name="Скругленный прямоугольник 37"/>
              <p:cNvSpPr/>
              <p:nvPr/>
            </p:nvSpPr>
            <p:spPr>
              <a:xfrm>
                <a:off x="2879941" y="1538790"/>
                <a:ext cx="3375374" cy="520899"/>
              </a:xfrm>
              <a:prstGeom prst="roundRect">
                <a:avLst/>
              </a:prstGeom>
              <a:grpFill/>
              <a:scene3d>
                <a:camera prst="orthographicFront"/>
                <a:lightRig rig="flat" dir="t"/>
              </a:scene3d>
              <a:sp3d prstMaterial="plastic">
                <a:bevelT w="120900" h="88900"/>
                <a:bevelB w="88900" h="31750" prst="angle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2">
                <a:schemeClr val="accent5">
                  <a:hueOff val="-4966938"/>
                  <a:satOff val="19906"/>
                  <a:lumOff val="4314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9" name="Прямоугольник 38"/>
              <p:cNvSpPr/>
              <p:nvPr/>
            </p:nvSpPr>
            <p:spPr>
              <a:xfrm>
                <a:off x="2879941" y="1638000"/>
                <a:ext cx="3375374" cy="323165"/>
              </a:xfrm>
              <a:prstGeom prst="rect">
                <a:avLst/>
              </a:prstGeom>
              <a:grpFill/>
            </p:spPr>
            <p:txBody>
              <a:bodyPr wrap="square" anchor="ctr">
                <a:spAutoFit/>
              </a:bodyPr>
              <a:lstStyle/>
              <a:p>
                <a:pPr lvl="0" algn="ctr"/>
                <a:r>
                  <a:rPr lang="ru-RU" sz="1500" b="1" dirty="0" smtClean="0">
                    <a:solidFill>
                      <a:schemeClr val="bg1"/>
                    </a:solidFill>
                  </a:rPr>
                  <a:t>местные бюджеты</a:t>
                </a:r>
                <a:endParaRPr lang="ru-RU" sz="1500" b="1" i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1" name="Скругленный прямоугольник 40"/>
            <p:cNvSpPr/>
            <p:nvPr/>
          </p:nvSpPr>
          <p:spPr>
            <a:xfrm>
              <a:off x="288000" y="5275806"/>
              <a:ext cx="2700000" cy="520899"/>
            </a:xfrm>
            <a:prstGeom prst="roundRect">
              <a:avLst/>
            </a:prstGeom>
            <a:gradFill rotWithShape="0">
              <a:gsLst>
                <a:gs pos="0">
                  <a:srgbClr val="43D126"/>
                </a:gs>
                <a:gs pos="0">
                  <a:schemeClr val="accent5">
                    <a:hueOff val="-4966938"/>
                    <a:satOff val="19906"/>
                    <a:lumOff val="4314"/>
                    <a:alphaOff val="0"/>
                    <a:shade val="51000"/>
                    <a:satMod val="130000"/>
                  </a:schemeClr>
                </a:gs>
                <a:gs pos="80000">
                  <a:schemeClr val="accent5">
                    <a:hueOff val="-4966938"/>
                    <a:satOff val="19906"/>
                    <a:lumOff val="4314"/>
                    <a:alphaOff val="0"/>
                    <a:shade val="93000"/>
                    <a:satMod val="130000"/>
                  </a:schemeClr>
                </a:gs>
                <a:gs pos="100000">
                  <a:schemeClr val="accent5">
                    <a:hueOff val="-4966938"/>
                    <a:satOff val="19906"/>
                    <a:lumOff val="4314"/>
                    <a:alphaOff val="0"/>
                    <a:shade val="94000"/>
                    <a:satMod val="135000"/>
                  </a:schemeClr>
                </a:gs>
              </a:gsLst>
            </a:gra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5">
                <a:hueOff val="-4966938"/>
                <a:satOff val="19906"/>
                <a:lumOff val="4314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2" name="Прямоугольник 41"/>
            <p:cNvSpPr/>
            <p:nvPr/>
          </p:nvSpPr>
          <p:spPr>
            <a:xfrm>
              <a:off x="288000" y="5259600"/>
              <a:ext cx="2700000" cy="55399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lvl="0" algn="ctr"/>
              <a:r>
                <a:rPr lang="ru-RU" sz="1500" b="1" dirty="0" smtClean="0">
                  <a:solidFill>
                    <a:schemeClr val="bg1"/>
                  </a:solidFill>
                </a:rPr>
                <a:t>бюджеты</a:t>
              </a:r>
            </a:p>
            <a:p>
              <a:pPr lvl="0" algn="ctr"/>
              <a:r>
                <a:rPr lang="ru-RU" sz="1500" b="1" dirty="0" smtClean="0">
                  <a:solidFill>
                    <a:schemeClr val="bg1"/>
                  </a:solidFill>
                </a:rPr>
                <a:t>муниципальных районов</a:t>
              </a:r>
              <a:endParaRPr lang="ru-RU" sz="1500" b="1" i="1" dirty="0">
                <a:solidFill>
                  <a:schemeClr val="bg1"/>
                </a:solidFill>
              </a:endParaRPr>
            </a:p>
          </p:txBody>
        </p:sp>
        <p:sp>
          <p:nvSpPr>
            <p:cNvPr id="44" name="Скругленный прямоугольник 43"/>
            <p:cNvSpPr/>
            <p:nvPr/>
          </p:nvSpPr>
          <p:spPr>
            <a:xfrm>
              <a:off x="3214800" y="5275806"/>
              <a:ext cx="2700000" cy="520899"/>
            </a:xfrm>
            <a:prstGeom prst="roundRect">
              <a:avLst/>
            </a:prstGeom>
            <a:gradFill rotWithShape="0">
              <a:gsLst>
                <a:gs pos="0">
                  <a:srgbClr val="43D126"/>
                </a:gs>
                <a:gs pos="0">
                  <a:schemeClr val="accent5">
                    <a:hueOff val="-4966938"/>
                    <a:satOff val="19906"/>
                    <a:lumOff val="4314"/>
                    <a:alphaOff val="0"/>
                    <a:shade val="51000"/>
                    <a:satMod val="130000"/>
                  </a:schemeClr>
                </a:gs>
                <a:gs pos="80000">
                  <a:schemeClr val="accent5">
                    <a:hueOff val="-4966938"/>
                    <a:satOff val="19906"/>
                    <a:lumOff val="4314"/>
                    <a:alphaOff val="0"/>
                    <a:shade val="93000"/>
                    <a:satMod val="130000"/>
                  </a:schemeClr>
                </a:gs>
                <a:gs pos="100000">
                  <a:schemeClr val="accent5">
                    <a:hueOff val="-4966938"/>
                    <a:satOff val="19906"/>
                    <a:lumOff val="4314"/>
                    <a:alphaOff val="0"/>
                    <a:shade val="94000"/>
                    <a:satMod val="135000"/>
                  </a:schemeClr>
                </a:gs>
              </a:gsLst>
            </a:gra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5">
                <a:hueOff val="-4966938"/>
                <a:satOff val="19906"/>
                <a:lumOff val="4314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5" name="Прямоугольник 44"/>
            <p:cNvSpPr/>
            <p:nvPr/>
          </p:nvSpPr>
          <p:spPr>
            <a:xfrm>
              <a:off x="3214800" y="5259600"/>
              <a:ext cx="2700000" cy="55399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lvl="0" algn="ctr"/>
              <a:r>
                <a:rPr lang="ru-RU" sz="1500" b="1" dirty="0" smtClean="0">
                  <a:solidFill>
                    <a:schemeClr val="bg1"/>
                  </a:solidFill>
                </a:rPr>
                <a:t>бюджеты</a:t>
              </a:r>
            </a:p>
            <a:p>
              <a:pPr lvl="0" algn="ctr"/>
              <a:r>
                <a:rPr lang="ru-RU" sz="1500" b="1" dirty="0" smtClean="0">
                  <a:solidFill>
                    <a:schemeClr val="bg1"/>
                  </a:solidFill>
                </a:rPr>
                <a:t>городских поселений</a:t>
              </a:r>
              <a:endParaRPr lang="ru-RU" sz="1500" b="1" i="1" dirty="0">
                <a:solidFill>
                  <a:schemeClr val="bg1"/>
                </a:solidFill>
              </a:endParaRPr>
            </a:p>
          </p:txBody>
        </p:sp>
        <p:sp>
          <p:nvSpPr>
            <p:cNvPr id="47" name="Скругленный прямоугольник 46"/>
            <p:cNvSpPr/>
            <p:nvPr/>
          </p:nvSpPr>
          <p:spPr>
            <a:xfrm>
              <a:off x="6141600" y="5275806"/>
              <a:ext cx="2700000" cy="520899"/>
            </a:xfrm>
            <a:prstGeom prst="roundRect">
              <a:avLst/>
            </a:prstGeom>
            <a:gradFill rotWithShape="0">
              <a:gsLst>
                <a:gs pos="0">
                  <a:srgbClr val="43D126"/>
                </a:gs>
                <a:gs pos="0">
                  <a:schemeClr val="accent5">
                    <a:hueOff val="-4966938"/>
                    <a:satOff val="19906"/>
                    <a:lumOff val="4314"/>
                    <a:alphaOff val="0"/>
                    <a:shade val="51000"/>
                    <a:satMod val="130000"/>
                  </a:schemeClr>
                </a:gs>
                <a:gs pos="80000">
                  <a:schemeClr val="accent5">
                    <a:hueOff val="-4966938"/>
                    <a:satOff val="19906"/>
                    <a:lumOff val="4314"/>
                    <a:alphaOff val="0"/>
                    <a:shade val="93000"/>
                    <a:satMod val="130000"/>
                  </a:schemeClr>
                </a:gs>
                <a:gs pos="100000">
                  <a:schemeClr val="accent5">
                    <a:hueOff val="-4966938"/>
                    <a:satOff val="19906"/>
                    <a:lumOff val="4314"/>
                    <a:alphaOff val="0"/>
                    <a:shade val="94000"/>
                    <a:satMod val="135000"/>
                  </a:schemeClr>
                </a:gs>
              </a:gsLst>
            </a:gra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5">
                <a:hueOff val="-4966938"/>
                <a:satOff val="19906"/>
                <a:lumOff val="4314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8" name="Прямоугольник 47"/>
            <p:cNvSpPr/>
            <p:nvPr/>
          </p:nvSpPr>
          <p:spPr>
            <a:xfrm>
              <a:off x="6141600" y="5259600"/>
              <a:ext cx="2700000" cy="55399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lvl="0" algn="ctr"/>
              <a:r>
                <a:rPr lang="ru-RU" sz="1500" b="1" dirty="0" smtClean="0">
                  <a:solidFill>
                    <a:schemeClr val="bg1"/>
                  </a:solidFill>
                </a:rPr>
                <a:t>бюджеты</a:t>
              </a:r>
            </a:p>
            <a:p>
              <a:pPr lvl="0" algn="ctr"/>
              <a:r>
                <a:rPr lang="ru-RU" sz="1500" b="1" dirty="0" smtClean="0">
                  <a:solidFill>
                    <a:schemeClr val="bg1"/>
                  </a:solidFill>
                </a:rPr>
                <a:t>сельских поселений</a:t>
              </a:r>
              <a:endParaRPr lang="ru-RU" sz="1500" b="1" i="1" dirty="0">
                <a:solidFill>
                  <a:schemeClr val="bg1"/>
                </a:solidFill>
              </a:endParaRPr>
            </a:p>
          </p:txBody>
        </p:sp>
        <p:sp>
          <p:nvSpPr>
            <p:cNvPr id="28" name="Line 58"/>
            <p:cNvSpPr>
              <a:spLocks noChangeShapeType="1"/>
            </p:cNvSpPr>
            <p:nvPr/>
          </p:nvSpPr>
          <p:spPr bwMode="auto">
            <a:xfrm>
              <a:off x="1537200" y="5094000"/>
              <a:ext cx="611981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40" name="Группа 39"/>
          <p:cNvGrpSpPr/>
          <p:nvPr/>
        </p:nvGrpSpPr>
        <p:grpSpPr>
          <a:xfrm>
            <a:off x="26495" y="0"/>
            <a:ext cx="9082068" cy="856800"/>
            <a:chOff x="26495" y="0"/>
            <a:chExt cx="9082068" cy="856800"/>
          </a:xfrm>
        </p:grpSpPr>
        <p:sp>
          <p:nvSpPr>
            <p:cNvPr id="43" name="object 3"/>
            <p:cNvSpPr>
              <a:spLocks noChangeArrowheads="1"/>
            </p:cNvSpPr>
            <p:nvPr/>
          </p:nvSpPr>
          <p:spPr bwMode="auto">
            <a:xfrm>
              <a:off x="36000" y="342000"/>
              <a:ext cx="9072563" cy="514800"/>
            </a:xfrm>
            <a:prstGeom prst="rect">
              <a:avLst/>
            </a:prstGeom>
            <a:blipFill dpi="0" rotWithShape="1">
              <a:blip r:embed="rId2" cstate="print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ru-RU" altLang="ru-RU" smtClean="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46" name="TextBox 1"/>
            <p:cNvSpPr txBox="1">
              <a:spLocks noChangeArrowheads="1"/>
            </p:cNvSpPr>
            <p:nvPr/>
          </p:nvSpPr>
          <p:spPr bwMode="auto">
            <a:xfrm>
              <a:off x="26495" y="0"/>
              <a:ext cx="9067800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ru-RU" altLang="ru-RU" sz="1600" b="1" i="1" dirty="0" err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Нигирское</a:t>
              </a:r>
              <a:r>
                <a:rPr lang="ru-RU" altLang="ru-RU" sz="1600" b="1" i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сельское поселение Николаевского муниципального района Хабаровского края</a:t>
              </a:r>
              <a:endParaRPr lang="ru-RU" altLang="ru-RU" sz="16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1" name="Rectangle 32"/>
            <p:cNvSpPr>
              <a:spLocks noChangeArrowheads="1"/>
            </p:cNvSpPr>
            <p:nvPr/>
          </p:nvSpPr>
          <p:spPr bwMode="auto">
            <a:xfrm>
              <a:off x="1113704" y="334800"/>
              <a:ext cx="6907533" cy="4462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altLang="ru-RU" sz="2300" b="1" i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Бюджетная система Российской Федерации</a:t>
              </a:r>
              <a:endParaRPr lang="ru-RU" sz="23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9179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65" y="599400"/>
            <a:ext cx="7858521" cy="624998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33954" y="863715"/>
            <a:ext cx="8658526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altLang="ru-RU" sz="1300" b="1" i="1" u="sng" dirty="0" err="1">
                <a:latin typeface="Arial" pitchFamily="34" charset="0"/>
                <a:cs typeface="Arial" pitchFamily="34" charset="0"/>
              </a:rPr>
              <a:t>Бюдже</a:t>
            </a:r>
            <a:r>
              <a:rPr lang="ru-RU" altLang="ru-RU" sz="1300" b="1" i="1" u="sng" baseline="-9000" dirty="0" err="1">
                <a:latin typeface="Arial" pitchFamily="34" charset="0"/>
                <a:cs typeface="Arial" pitchFamily="34" charset="0"/>
              </a:rPr>
              <a:t>́</a:t>
            </a:r>
            <a:r>
              <a:rPr lang="ru-RU" altLang="ru-RU" sz="1300" b="1" i="1" u="sng" dirty="0" err="1">
                <a:latin typeface="Arial" pitchFamily="34" charset="0"/>
                <a:cs typeface="Arial" pitchFamily="34" charset="0"/>
              </a:rPr>
              <a:t>т</a:t>
            </a:r>
            <a:r>
              <a:rPr lang="ru-RU" altLang="ru-RU" sz="1300" b="1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dirty="0">
                <a:latin typeface="Arial" pitchFamily="34" charset="0"/>
                <a:cs typeface="Arial" pitchFamily="34" charset="0"/>
              </a:rPr>
              <a:t>(</a:t>
            </a:r>
            <a:r>
              <a:rPr lang="ru-RU" sz="1300" i="1" dirty="0">
                <a:latin typeface="Arial" pitchFamily="34" charset="0"/>
                <a:cs typeface="Arial" pitchFamily="34" charset="0"/>
              </a:rPr>
              <a:t>от </a:t>
            </a:r>
            <a:r>
              <a:rPr lang="ru-RU" sz="1300" i="1" dirty="0" err="1">
                <a:latin typeface="Arial" pitchFamily="34" charset="0"/>
                <a:cs typeface="Arial" pitchFamily="34" charset="0"/>
              </a:rPr>
              <a:t>старонормандского</a:t>
            </a:r>
            <a:r>
              <a:rPr lang="ru-RU" sz="13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300" i="1" dirty="0" err="1">
                <a:latin typeface="Arial" pitchFamily="34" charset="0"/>
                <a:cs typeface="Arial" pitchFamily="34" charset="0"/>
              </a:rPr>
              <a:t>bougette</a:t>
            </a:r>
            <a:r>
              <a:rPr lang="ru-RU" altLang="ru-RU" sz="13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300" i="1" dirty="0">
                <a:latin typeface="Arial"/>
                <a:cs typeface="Arial"/>
              </a:rPr>
              <a:t>–</a:t>
            </a:r>
            <a:r>
              <a:rPr lang="ru-RU" altLang="ru-RU" sz="1300" i="1" dirty="0">
                <a:latin typeface="Arial" pitchFamily="34" charset="0"/>
                <a:cs typeface="Arial" pitchFamily="34" charset="0"/>
              </a:rPr>
              <a:t> мешок  с  </a:t>
            </a:r>
            <a:r>
              <a:rPr lang="ru-RU" altLang="ru-RU" sz="1300" i="1" dirty="0" smtClean="0">
                <a:latin typeface="Arial" pitchFamily="34" charset="0"/>
                <a:cs typeface="Arial" pitchFamily="34" charset="0"/>
              </a:rPr>
              <a:t>деньгами</a:t>
            </a:r>
            <a:r>
              <a:rPr lang="ru-RU" altLang="ru-RU" sz="1300" dirty="0" smtClean="0">
                <a:latin typeface="Arial" pitchFamily="34" charset="0"/>
                <a:cs typeface="Arial" pitchFamily="34" charset="0"/>
              </a:rPr>
              <a:t>) </a:t>
            </a:r>
            <a:r>
              <a:rPr lang="ru-RU" sz="1300" dirty="0">
                <a:latin typeface="Arial"/>
                <a:cs typeface="Arial"/>
              </a:rPr>
              <a:t>–</a:t>
            </a:r>
            <a:r>
              <a:rPr lang="ru-RU" altLang="ru-RU" sz="13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300" dirty="0">
                <a:latin typeface="Arial" pitchFamily="34" charset="0"/>
                <a:cs typeface="Arial" pitchFamily="34" charset="0"/>
              </a:rPr>
              <a:t>смета доходов и расходов </a:t>
            </a:r>
            <a:r>
              <a:rPr lang="ru-RU" altLang="ru-RU" sz="1300" dirty="0" smtClean="0">
                <a:latin typeface="Arial" pitchFamily="34" charset="0"/>
                <a:cs typeface="Arial" pitchFamily="34" charset="0"/>
              </a:rPr>
              <a:t>государства.</a:t>
            </a:r>
          </a:p>
          <a:p>
            <a:pPr algn="just"/>
            <a:endParaRPr lang="ru-RU" altLang="ru-RU" sz="10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300" b="1" i="1" u="sng" dirty="0">
                <a:latin typeface="Arial"/>
                <a:cs typeface="Arial"/>
              </a:rPr>
              <a:t>Бюджет сельского поселения</a:t>
            </a:r>
            <a:r>
              <a:rPr lang="ru-RU" sz="1300" b="1" dirty="0">
                <a:latin typeface="Arial"/>
                <a:cs typeface="Arial"/>
              </a:rPr>
              <a:t> </a:t>
            </a:r>
            <a:r>
              <a:rPr lang="ru-RU" sz="1300" dirty="0">
                <a:latin typeface="Arial"/>
                <a:cs typeface="Arial"/>
              </a:rPr>
              <a:t>– форма образования и расходования денежных средств, предназначенных для финансового обеспечения задач и функций поселения</a:t>
            </a:r>
            <a:r>
              <a:rPr lang="ru-RU" sz="1300" dirty="0" smtClean="0">
                <a:latin typeface="Arial"/>
                <a:cs typeface="Arial"/>
              </a:rPr>
              <a:t>.</a:t>
            </a:r>
          </a:p>
          <a:p>
            <a:pPr algn="just"/>
            <a:endParaRPr lang="ru-RU" sz="1000" dirty="0" smtClean="0">
              <a:latin typeface="Arial"/>
              <a:cs typeface="Arial"/>
            </a:endParaRPr>
          </a:p>
          <a:p>
            <a:pPr algn="just"/>
            <a:r>
              <a:rPr lang="ru-RU" sz="1300" b="1" i="1" u="sng" dirty="0">
                <a:latin typeface="Arial"/>
                <a:cs typeface="Arial"/>
              </a:rPr>
              <a:t>Доходы бюджета сельского поселения</a:t>
            </a:r>
            <a:r>
              <a:rPr lang="ru-RU" sz="1300" b="1" dirty="0">
                <a:latin typeface="Arial"/>
                <a:cs typeface="Arial"/>
              </a:rPr>
              <a:t> </a:t>
            </a:r>
            <a:r>
              <a:rPr lang="ru-RU" sz="1300" dirty="0">
                <a:latin typeface="Arial"/>
                <a:cs typeface="Arial"/>
              </a:rPr>
              <a:t>– поступающие в бюджет поселения денежные средства</a:t>
            </a:r>
            <a:r>
              <a:rPr lang="ru-RU" sz="1300" dirty="0" smtClean="0">
                <a:latin typeface="Arial"/>
                <a:cs typeface="Arial"/>
              </a:rPr>
              <a:t>.</a:t>
            </a:r>
          </a:p>
          <a:p>
            <a:pPr algn="just"/>
            <a:endParaRPr lang="ru-RU" sz="1000" dirty="0" smtClean="0">
              <a:latin typeface="Arial"/>
              <a:cs typeface="Arial"/>
            </a:endParaRPr>
          </a:p>
          <a:p>
            <a:pPr algn="just"/>
            <a:r>
              <a:rPr lang="ru-RU" sz="1300" b="1" i="1" u="sng" dirty="0">
                <a:latin typeface="Arial"/>
                <a:cs typeface="Arial"/>
              </a:rPr>
              <a:t>Расходы бюджета сельского поселения</a:t>
            </a:r>
            <a:r>
              <a:rPr lang="ru-RU" sz="1300" b="1" dirty="0">
                <a:latin typeface="Arial"/>
                <a:cs typeface="Arial"/>
              </a:rPr>
              <a:t> </a:t>
            </a:r>
            <a:r>
              <a:rPr lang="ru-RU" sz="1300" dirty="0">
                <a:latin typeface="Arial"/>
                <a:cs typeface="Arial"/>
              </a:rPr>
              <a:t>– выплачиваемые из бюджета поселения денежные средства</a:t>
            </a:r>
            <a:r>
              <a:rPr lang="ru-RU" sz="1300" dirty="0" smtClean="0">
                <a:latin typeface="Arial"/>
                <a:cs typeface="Arial"/>
              </a:rPr>
              <a:t>.</a:t>
            </a:r>
          </a:p>
          <a:p>
            <a:pPr algn="just"/>
            <a:endParaRPr lang="ru-RU" sz="10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300" b="1" i="1" u="sng" dirty="0">
                <a:latin typeface="Arial"/>
                <a:cs typeface="Arial"/>
              </a:rPr>
              <a:t>Дефицит бюджета</a:t>
            </a:r>
            <a:r>
              <a:rPr lang="ru-RU" sz="1300" b="1" dirty="0">
                <a:latin typeface="Arial"/>
                <a:cs typeface="Arial"/>
              </a:rPr>
              <a:t> </a:t>
            </a:r>
            <a:r>
              <a:rPr lang="ru-RU" sz="1300" dirty="0" smtClean="0">
                <a:latin typeface="Arial"/>
                <a:cs typeface="Arial"/>
              </a:rPr>
              <a:t>– превышение </a:t>
            </a:r>
            <a:r>
              <a:rPr lang="ru-RU" sz="1300" dirty="0">
                <a:latin typeface="Arial"/>
                <a:cs typeface="Arial"/>
              </a:rPr>
              <a:t>расходов над </a:t>
            </a:r>
            <a:r>
              <a:rPr lang="ru-RU" sz="1300" dirty="0" smtClean="0">
                <a:latin typeface="Arial"/>
                <a:cs typeface="Arial"/>
              </a:rPr>
              <a:t>доходами.</a:t>
            </a:r>
            <a:r>
              <a:rPr lang="ru-RU" sz="1300" b="1" dirty="0" smtClean="0">
                <a:latin typeface="Arial"/>
                <a:cs typeface="Arial"/>
              </a:rPr>
              <a:t> </a:t>
            </a:r>
            <a:r>
              <a:rPr lang="ru-RU" sz="1300" dirty="0" smtClean="0">
                <a:latin typeface="Arial"/>
                <a:cs typeface="Arial"/>
              </a:rPr>
              <a:t>Источники </a:t>
            </a:r>
            <a:r>
              <a:rPr lang="ru-RU" sz="1300" dirty="0">
                <a:latin typeface="Arial"/>
                <a:cs typeface="Arial"/>
              </a:rPr>
              <a:t>покрытия </a:t>
            </a:r>
            <a:r>
              <a:rPr lang="ru-RU" sz="1300" dirty="0" smtClean="0">
                <a:latin typeface="Arial"/>
                <a:cs typeface="Arial"/>
              </a:rPr>
              <a:t>дефицита бюджета: использование имеющихся остатков, долговой </a:t>
            </a:r>
            <a:r>
              <a:rPr lang="ru-RU" sz="1300" dirty="0" err="1" smtClean="0">
                <a:latin typeface="Arial"/>
                <a:cs typeface="Arial"/>
              </a:rPr>
              <a:t>займ</a:t>
            </a:r>
            <a:r>
              <a:rPr lang="ru-RU" sz="1300" dirty="0" smtClean="0">
                <a:latin typeface="Arial"/>
                <a:cs typeface="Arial"/>
              </a:rPr>
              <a:t>.</a:t>
            </a:r>
          </a:p>
          <a:p>
            <a:pPr algn="just"/>
            <a:endParaRPr lang="ru-RU" sz="1000" dirty="0" smtClean="0">
              <a:latin typeface="Arial"/>
              <a:cs typeface="Arial"/>
            </a:endParaRPr>
          </a:p>
          <a:p>
            <a:pPr algn="just"/>
            <a:r>
              <a:rPr lang="ru-RU" sz="1300" b="1" i="1" u="sng" dirty="0">
                <a:latin typeface="Arial"/>
                <a:cs typeface="Arial"/>
              </a:rPr>
              <a:t>Профицит бюджета</a:t>
            </a:r>
            <a:r>
              <a:rPr lang="ru-RU" sz="1300" b="1" dirty="0">
                <a:latin typeface="Arial"/>
                <a:cs typeface="Arial"/>
              </a:rPr>
              <a:t> </a:t>
            </a:r>
            <a:r>
              <a:rPr lang="ru-RU" sz="1300" dirty="0">
                <a:latin typeface="Arial"/>
                <a:cs typeface="Arial"/>
              </a:rPr>
              <a:t>– </a:t>
            </a:r>
            <a:r>
              <a:rPr lang="ru-RU" sz="1300" dirty="0" smtClean="0">
                <a:latin typeface="Arial"/>
                <a:cs typeface="Arial"/>
              </a:rPr>
              <a:t>превышение </a:t>
            </a:r>
            <a:r>
              <a:rPr lang="ru-RU" sz="1300" dirty="0">
                <a:latin typeface="Arial"/>
                <a:cs typeface="Arial"/>
              </a:rPr>
              <a:t>доходов над </a:t>
            </a:r>
            <a:r>
              <a:rPr lang="ru-RU" sz="1300" dirty="0" smtClean="0">
                <a:latin typeface="Arial"/>
                <a:cs typeface="Arial"/>
              </a:rPr>
              <a:t>расходами. Варианты использования: накопление остатков, погашение долга.</a:t>
            </a:r>
          </a:p>
          <a:p>
            <a:pPr algn="just"/>
            <a:endParaRPr lang="ru-RU" sz="1000" dirty="0">
              <a:latin typeface="Arial"/>
              <a:cs typeface="Arial"/>
            </a:endParaRPr>
          </a:p>
          <a:p>
            <a:pPr algn="just"/>
            <a:r>
              <a:rPr lang="ru-RU" sz="1300" b="1" i="1" u="sng" dirty="0" smtClean="0">
                <a:latin typeface="Arial"/>
                <a:cs typeface="Arial"/>
              </a:rPr>
              <a:t>Межбюджетные трансферты</a:t>
            </a:r>
            <a:r>
              <a:rPr lang="ru-RU" sz="1300" dirty="0" smtClean="0">
                <a:latin typeface="Arial"/>
                <a:cs typeface="Arial"/>
              </a:rPr>
              <a:t> – денежные средства, перечисляемые из одного бюджета другому.</a:t>
            </a:r>
          </a:p>
          <a:p>
            <a:pPr algn="just"/>
            <a:r>
              <a:rPr lang="ru-RU" sz="1300" dirty="0" smtClean="0">
                <a:latin typeface="Arial"/>
                <a:cs typeface="Arial"/>
              </a:rPr>
              <a:t>Виды межбюджетных трансфертов:</a:t>
            </a:r>
          </a:p>
          <a:p>
            <a:pPr marL="285750" indent="-285750" algn="just">
              <a:buFont typeface="Arial" panose="020B0604020202020204" pitchFamily="34" charset="0"/>
              <a:buChar char="-"/>
            </a:pPr>
            <a:r>
              <a:rPr lang="ru-RU" sz="1300" b="1" i="1" dirty="0" smtClean="0"/>
              <a:t>Субвенции</a:t>
            </a:r>
            <a:r>
              <a:rPr lang="ru-RU" sz="1300" dirty="0">
                <a:latin typeface="Arial"/>
                <a:cs typeface="Arial"/>
              </a:rPr>
              <a:t> </a:t>
            </a:r>
            <a:r>
              <a:rPr lang="ru-RU" sz="1300" dirty="0" smtClean="0">
                <a:latin typeface="Arial"/>
                <a:cs typeface="Arial"/>
              </a:rPr>
              <a:t>– трансферты, предоставляемые на </a:t>
            </a:r>
            <a:r>
              <a:rPr lang="ru-RU" sz="1300" dirty="0">
                <a:latin typeface="Arial"/>
                <a:cs typeface="Arial"/>
              </a:rPr>
              <a:t>финансирование </a:t>
            </a:r>
            <a:r>
              <a:rPr lang="ru-RU" sz="1300" dirty="0" smtClean="0">
                <a:latin typeface="Arial"/>
                <a:cs typeface="Arial"/>
              </a:rPr>
              <a:t>переданных другим публично-правовым образованиям полномочий  (</a:t>
            </a:r>
            <a:r>
              <a:rPr lang="ru-RU" sz="1300" i="1" dirty="0" smtClean="0">
                <a:latin typeface="Arial"/>
                <a:cs typeface="Arial"/>
              </a:rPr>
              <a:t>аналогия в семейном бюджете:</a:t>
            </a:r>
            <a:r>
              <a:rPr lang="ru-RU" sz="1300" dirty="0" smtClean="0">
                <a:latin typeface="Arial"/>
                <a:cs typeface="Arial"/>
              </a:rPr>
              <a:t> вы</a:t>
            </a:r>
            <a:r>
              <a:rPr lang="ru-RU" sz="1300" spc="-5" dirty="0" smtClean="0">
                <a:latin typeface="Arial"/>
                <a:cs typeface="Arial"/>
              </a:rPr>
              <a:t> </a:t>
            </a:r>
            <a:r>
              <a:rPr lang="ru-RU" sz="1300" spc="-10" dirty="0">
                <a:latin typeface="Arial"/>
                <a:cs typeface="Arial"/>
              </a:rPr>
              <a:t>д</a:t>
            </a:r>
            <a:r>
              <a:rPr lang="ru-RU" sz="1300" dirty="0">
                <a:latin typeface="Arial"/>
                <a:cs typeface="Arial"/>
              </a:rPr>
              <a:t>а</a:t>
            </a:r>
            <a:r>
              <a:rPr lang="ru-RU" sz="1300" spc="-5" dirty="0">
                <a:latin typeface="Arial"/>
                <a:cs typeface="Arial"/>
              </a:rPr>
              <a:t>е</a:t>
            </a:r>
            <a:r>
              <a:rPr lang="ru-RU" sz="1300" dirty="0">
                <a:latin typeface="Arial"/>
                <a:cs typeface="Arial"/>
              </a:rPr>
              <a:t>те</a:t>
            </a:r>
            <a:r>
              <a:rPr lang="ru-RU" sz="1300" spc="-10" dirty="0">
                <a:latin typeface="Arial"/>
                <a:cs typeface="Arial"/>
              </a:rPr>
              <a:t> </a:t>
            </a:r>
            <a:r>
              <a:rPr lang="ru-RU" sz="1300" dirty="0">
                <a:latin typeface="Arial"/>
                <a:cs typeface="Arial"/>
              </a:rPr>
              <a:t>своему</a:t>
            </a:r>
            <a:r>
              <a:rPr lang="ru-RU" sz="1300" spc="-25" dirty="0">
                <a:latin typeface="Arial"/>
                <a:cs typeface="Arial"/>
              </a:rPr>
              <a:t> </a:t>
            </a:r>
            <a:r>
              <a:rPr lang="ru-RU" sz="1300" dirty="0">
                <a:latin typeface="Arial"/>
                <a:cs typeface="Arial"/>
              </a:rPr>
              <a:t>р</a:t>
            </a:r>
            <a:r>
              <a:rPr lang="ru-RU" sz="1300" spc="-5" dirty="0">
                <a:latin typeface="Arial"/>
                <a:cs typeface="Arial"/>
              </a:rPr>
              <a:t>е</a:t>
            </a:r>
            <a:r>
              <a:rPr lang="ru-RU" sz="1300" dirty="0">
                <a:latin typeface="Arial"/>
                <a:cs typeface="Arial"/>
              </a:rPr>
              <a:t>бенку </a:t>
            </a:r>
            <a:r>
              <a:rPr lang="ru-RU" sz="1300" spc="-10" dirty="0">
                <a:latin typeface="Arial"/>
                <a:cs typeface="Arial"/>
              </a:rPr>
              <a:t>д</a:t>
            </a:r>
            <a:r>
              <a:rPr lang="ru-RU" sz="1300" dirty="0">
                <a:latin typeface="Arial"/>
                <a:cs typeface="Arial"/>
              </a:rPr>
              <a:t>ень</a:t>
            </a:r>
            <a:r>
              <a:rPr lang="ru-RU" sz="1300" spc="-5" dirty="0">
                <a:latin typeface="Arial"/>
                <a:cs typeface="Arial"/>
              </a:rPr>
              <a:t>г</a:t>
            </a:r>
            <a:r>
              <a:rPr lang="ru-RU" sz="1300" dirty="0">
                <a:latin typeface="Arial"/>
                <a:cs typeface="Arial"/>
              </a:rPr>
              <a:t>и</a:t>
            </a:r>
            <a:r>
              <a:rPr lang="ru-RU" sz="1300" spc="-15" dirty="0">
                <a:latin typeface="Arial"/>
                <a:cs typeface="Arial"/>
              </a:rPr>
              <a:t> </a:t>
            </a:r>
            <a:r>
              <a:rPr lang="ru-RU" sz="1300" dirty="0">
                <a:latin typeface="Arial"/>
                <a:cs typeface="Arial"/>
              </a:rPr>
              <a:t>и</a:t>
            </a:r>
            <a:r>
              <a:rPr lang="ru-RU" sz="1300" spc="-15" dirty="0">
                <a:latin typeface="Arial"/>
                <a:cs typeface="Arial"/>
              </a:rPr>
              <a:t> </a:t>
            </a:r>
            <a:r>
              <a:rPr lang="ru-RU" sz="1300" dirty="0">
                <a:latin typeface="Arial"/>
                <a:cs typeface="Arial"/>
              </a:rPr>
              <a:t>по</a:t>
            </a:r>
            <a:r>
              <a:rPr lang="ru-RU" sz="1300" spc="-5" dirty="0">
                <a:latin typeface="Arial"/>
                <a:cs typeface="Arial"/>
              </a:rPr>
              <a:t>с</a:t>
            </a:r>
            <a:r>
              <a:rPr lang="ru-RU" sz="1300" dirty="0">
                <a:latin typeface="Arial"/>
                <a:cs typeface="Arial"/>
              </a:rPr>
              <a:t>ы</a:t>
            </a:r>
            <a:r>
              <a:rPr lang="ru-RU" sz="1300" spc="-10" dirty="0">
                <a:latin typeface="Arial"/>
                <a:cs typeface="Arial"/>
              </a:rPr>
              <a:t>л</a:t>
            </a:r>
            <a:r>
              <a:rPr lang="ru-RU" sz="1300" dirty="0">
                <a:latin typeface="Arial"/>
                <a:cs typeface="Arial"/>
              </a:rPr>
              <a:t>а</a:t>
            </a:r>
            <a:r>
              <a:rPr lang="ru-RU" sz="1300" spc="-5" dirty="0">
                <a:latin typeface="Arial"/>
                <a:cs typeface="Arial"/>
              </a:rPr>
              <a:t>е</a:t>
            </a:r>
            <a:r>
              <a:rPr lang="ru-RU" sz="1300" dirty="0">
                <a:latin typeface="Arial"/>
                <a:cs typeface="Arial"/>
              </a:rPr>
              <a:t>те</a:t>
            </a:r>
            <a:r>
              <a:rPr lang="ru-RU" sz="1300" spc="-25" dirty="0">
                <a:latin typeface="Arial"/>
                <a:cs typeface="Arial"/>
              </a:rPr>
              <a:t> </a:t>
            </a:r>
            <a:r>
              <a:rPr lang="ru-RU" sz="1300" dirty="0">
                <a:latin typeface="Arial"/>
                <a:cs typeface="Arial"/>
              </a:rPr>
              <a:t>е</a:t>
            </a:r>
            <a:r>
              <a:rPr lang="ru-RU" sz="1300" spc="-10" dirty="0">
                <a:latin typeface="Arial"/>
                <a:cs typeface="Arial"/>
              </a:rPr>
              <a:t>г</a:t>
            </a:r>
            <a:r>
              <a:rPr lang="ru-RU" sz="1300" dirty="0">
                <a:latin typeface="Arial"/>
                <a:cs typeface="Arial"/>
              </a:rPr>
              <a:t>о в ма</a:t>
            </a:r>
            <a:r>
              <a:rPr lang="ru-RU" sz="1300" spc="-10" dirty="0">
                <a:latin typeface="Arial"/>
                <a:cs typeface="Arial"/>
              </a:rPr>
              <a:t>г</a:t>
            </a:r>
            <a:r>
              <a:rPr lang="ru-RU" sz="1300" dirty="0">
                <a:latin typeface="Arial"/>
                <a:cs typeface="Arial"/>
              </a:rPr>
              <a:t>аз</a:t>
            </a:r>
            <a:r>
              <a:rPr lang="ru-RU" sz="1300" spc="5" dirty="0">
                <a:latin typeface="Arial"/>
                <a:cs typeface="Arial"/>
              </a:rPr>
              <a:t>и</a:t>
            </a:r>
            <a:r>
              <a:rPr lang="ru-RU" sz="1300" dirty="0">
                <a:latin typeface="Arial"/>
                <a:cs typeface="Arial"/>
              </a:rPr>
              <a:t>н</a:t>
            </a:r>
            <a:r>
              <a:rPr lang="ru-RU" sz="1300" spc="-15" dirty="0">
                <a:latin typeface="Arial"/>
                <a:cs typeface="Arial"/>
              </a:rPr>
              <a:t> </a:t>
            </a:r>
            <a:r>
              <a:rPr lang="ru-RU" sz="1300" dirty="0">
                <a:latin typeface="Arial"/>
                <a:cs typeface="Arial"/>
              </a:rPr>
              <a:t>к</a:t>
            </a:r>
            <a:r>
              <a:rPr lang="ru-RU" sz="1300" spc="-30" dirty="0">
                <a:latin typeface="Arial"/>
                <a:cs typeface="Arial"/>
              </a:rPr>
              <a:t>у</a:t>
            </a:r>
            <a:r>
              <a:rPr lang="ru-RU" sz="1300" dirty="0">
                <a:latin typeface="Arial"/>
                <a:cs typeface="Arial"/>
              </a:rPr>
              <a:t>пить</a:t>
            </a:r>
            <a:r>
              <a:rPr lang="ru-RU" sz="1300" spc="-15" dirty="0">
                <a:latin typeface="Arial"/>
                <a:cs typeface="Arial"/>
              </a:rPr>
              <a:t> </a:t>
            </a:r>
            <a:r>
              <a:rPr lang="ru-RU" sz="1300" dirty="0">
                <a:latin typeface="Arial"/>
                <a:cs typeface="Arial"/>
              </a:rPr>
              <a:t>пр</a:t>
            </a:r>
            <a:r>
              <a:rPr lang="ru-RU" sz="1300" spc="-10" dirty="0">
                <a:latin typeface="Arial"/>
                <a:cs typeface="Arial"/>
              </a:rPr>
              <a:t>од</a:t>
            </a:r>
            <a:r>
              <a:rPr lang="ru-RU" sz="1300" spc="-30" dirty="0">
                <a:latin typeface="Arial"/>
                <a:cs typeface="Arial"/>
              </a:rPr>
              <a:t>у</a:t>
            </a:r>
            <a:r>
              <a:rPr lang="ru-RU" sz="1300" dirty="0">
                <a:latin typeface="Arial"/>
                <a:cs typeface="Arial"/>
              </a:rPr>
              <a:t>кты по</a:t>
            </a:r>
            <a:r>
              <a:rPr lang="ru-RU" sz="1300" spc="-20" dirty="0">
                <a:latin typeface="Arial"/>
                <a:cs typeface="Arial"/>
              </a:rPr>
              <a:t> </a:t>
            </a:r>
            <a:r>
              <a:rPr lang="ru-RU" sz="1300" dirty="0" smtClean="0">
                <a:latin typeface="Arial"/>
                <a:cs typeface="Arial"/>
              </a:rPr>
              <a:t>списку).</a:t>
            </a:r>
          </a:p>
          <a:p>
            <a:pPr marL="285750" indent="-285750" algn="just">
              <a:buFont typeface="Arial" panose="020B0604020202020204" pitchFamily="34" charset="0"/>
              <a:buChar char="-"/>
            </a:pPr>
            <a:r>
              <a:rPr lang="ru-RU" sz="1300" b="1" i="1" dirty="0"/>
              <a:t>Субсидии</a:t>
            </a:r>
            <a:r>
              <a:rPr lang="ru-RU" sz="1300" b="1" dirty="0"/>
              <a:t> </a:t>
            </a:r>
            <a:r>
              <a:rPr lang="ru-RU" sz="1300" dirty="0"/>
              <a:t>– трансферты, предоставляемые на условиях долевого </a:t>
            </a:r>
            <a:r>
              <a:rPr lang="ru-RU" sz="1300" dirty="0" err="1"/>
              <a:t>софинансирования</a:t>
            </a:r>
            <a:r>
              <a:rPr lang="ru-RU" sz="1300" dirty="0"/>
              <a:t> расходов других бюджетов (</a:t>
            </a:r>
            <a:r>
              <a:rPr lang="ru-RU" sz="1300" i="1" dirty="0"/>
              <a:t>аналогия в семейном </a:t>
            </a:r>
            <a:r>
              <a:rPr lang="ru-RU" sz="1300" i="1" dirty="0" smtClean="0"/>
              <a:t>бюджете:</a:t>
            </a:r>
            <a:r>
              <a:rPr lang="ru-RU" sz="1300" dirty="0" smtClean="0"/>
              <a:t> </a:t>
            </a:r>
            <a:r>
              <a:rPr lang="ru-RU" sz="1300" dirty="0"/>
              <a:t>вы добавляете  свои деньги к «карманным» деньгам ребенка для определенной покупки).</a:t>
            </a:r>
            <a:endParaRPr lang="ru-RU" sz="1300" dirty="0" smtClean="0">
              <a:latin typeface="Arial"/>
              <a:cs typeface="Arial"/>
            </a:endParaRPr>
          </a:p>
          <a:p>
            <a:pPr marL="285750" indent="-285750" algn="just">
              <a:buFont typeface="Arial" panose="020B0604020202020204" pitchFamily="34" charset="0"/>
              <a:buChar char="-"/>
            </a:pPr>
            <a:r>
              <a:rPr lang="ru-RU" sz="1300" b="1" i="1" dirty="0" smtClean="0">
                <a:latin typeface="Arial"/>
                <a:cs typeface="Arial"/>
              </a:rPr>
              <a:t>Дотации</a:t>
            </a:r>
            <a:r>
              <a:rPr lang="ru-RU" sz="1300" dirty="0" smtClean="0">
                <a:latin typeface="Arial"/>
                <a:cs typeface="Arial"/>
              </a:rPr>
              <a:t> –</a:t>
            </a:r>
            <a:r>
              <a:rPr lang="en-US" sz="1300" dirty="0" smtClean="0">
                <a:latin typeface="Arial"/>
                <a:cs typeface="Arial"/>
              </a:rPr>
              <a:t> </a:t>
            </a:r>
            <a:r>
              <a:rPr lang="ru-RU" sz="1300" dirty="0" smtClean="0">
                <a:latin typeface="Arial"/>
                <a:cs typeface="Arial"/>
              </a:rPr>
              <a:t>трансферты,</a:t>
            </a:r>
            <a:r>
              <a:rPr lang="en-US" sz="1300" dirty="0" smtClean="0">
                <a:latin typeface="Arial"/>
                <a:cs typeface="Arial"/>
              </a:rPr>
              <a:t> </a:t>
            </a:r>
            <a:r>
              <a:rPr lang="ru-RU" sz="1300" dirty="0" smtClean="0">
                <a:latin typeface="Arial"/>
                <a:cs typeface="Arial"/>
              </a:rPr>
              <a:t>предоставляемые без определения конкретной цели их использования (</a:t>
            </a:r>
            <a:r>
              <a:rPr lang="ru-RU" sz="1300" i="1" dirty="0" smtClean="0">
                <a:latin typeface="Arial"/>
                <a:cs typeface="Arial"/>
              </a:rPr>
              <a:t>аналогия в семейном бюджете:</a:t>
            </a:r>
            <a:r>
              <a:rPr lang="ru-RU" sz="1300" dirty="0" smtClean="0">
                <a:latin typeface="Arial"/>
                <a:cs typeface="Arial"/>
              </a:rPr>
              <a:t> вы</a:t>
            </a:r>
            <a:r>
              <a:rPr lang="ru-RU" sz="1300" spc="-5" dirty="0" smtClean="0">
                <a:latin typeface="Arial"/>
                <a:cs typeface="Arial"/>
              </a:rPr>
              <a:t> </a:t>
            </a:r>
            <a:r>
              <a:rPr lang="ru-RU" sz="1300" spc="-10" dirty="0" smtClean="0">
                <a:latin typeface="Arial"/>
                <a:cs typeface="Arial"/>
              </a:rPr>
              <a:t>д</a:t>
            </a:r>
            <a:r>
              <a:rPr lang="ru-RU" sz="1300" dirty="0" smtClean="0">
                <a:latin typeface="Arial"/>
                <a:cs typeface="Arial"/>
              </a:rPr>
              <a:t>а</a:t>
            </a:r>
            <a:r>
              <a:rPr lang="ru-RU" sz="1300" spc="-5" dirty="0" smtClean="0">
                <a:latin typeface="Arial"/>
                <a:cs typeface="Arial"/>
              </a:rPr>
              <a:t>е</a:t>
            </a:r>
            <a:r>
              <a:rPr lang="ru-RU" sz="1300" dirty="0" smtClean="0">
                <a:latin typeface="Arial"/>
                <a:cs typeface="Arial"/>
              </a:rPr>
              <a:t>те</a:t>
            </a:r>
            <a:r>
              <a:rPr lang="ru-RU" sz="1300" spc="-10" dirty="0" smtClean="0">
                <a:latin typeface="Arial"/>
                <a:cs typeface="Arial"/>
              </a:rPr>
              <a:t> </a:t>
            </a:r>
            <a:r>
              <a:rPr lang="ru-RU" sz="1300" dirty="0" smtClean="0">
                <a:latin typeface="Arial"/>
                <a:cs typeface="Arial"/>
              </a:rPr>
              <a:t>своему</a:t>
            </a:r>
            <a:r>
              <a:rPr lang="ru-RU" sz="1300" spc="-25" dirty="0" smtClean="0">
                <a:latin typeface="Arial"/>
                <a:cs typeface="Arial"/>
              </a:rPr>
              <a:t> </a:t>
            </a:r>
            <a:r>
              <a:rPr lang="ru-RU" sz="1300" dirty="0" smtClean="0">
                <a:latin typeface="Arial"/>
                <a:cs typeface="Arial"/>
              </a:rPr>
              <a:t>р</a:t>
            </a:r>
            <a:r>
              <a:rPr lang="ru-RU" sz="1300" spc="-5" dirty="0" smtClean="0">
                <a:latin typeface="Arial"/>
                <a:cs typeface="Arial"/>
              </a:rPr>
              <a:t>е</a:t>
            </a:r>
            <a:r>
              <a:rPr lang="ru-RU" sz="1300" dirty="0" smtClean="0">
                <a:latin typeface="Arial"/>
                <a:cs typeface="Arial"/>
              </a:rPr>
              <a:t>бенку «карманные» </a:t>
            </a:r>
            <a:r>
              <a:rPr lang="ru-RU" sz="1300" spc="-10" dirty="0" smtClean="0">
                <a:latin typeface="Arial"/>
                <a:cs typeface="Arial"/>
              </a:rPr>
              <a:t>д</a:t>
            </a:r>
            <a:r>
              <a:rPr lang="ru-RU" sz="1300" dirty="0" smtClean="0">
                <a:latin typeface="Arial"/>
                <a:cs typeface="Arial"/>
              </a:rPr>
              <a:t>ень</a:t>
            </a:r>
            <a:r>
              <a:rPr lang="ru-RU" sz="1300" spc="-5" dirty="0" smtClean="0">
                <a:latin typeface="Arial"/>
                <a:cs typeface="Arial"/>
              </a:rPr>
              <a:t>г</a:t>
            </a:r>
            <a:r>
              <a:rPr lang="ru-RU" sz="1300" dirty="0" smtClean="0">
                <a:latin typeface="Arial"/>
                <a:cs typeface="Arial"/>
              </a:rPr>
              <a:t>и)</a:t>
            </a:r>
            <a:r>
              <a:rPr lang="en-US" sz="1300" dirty="0" smtClean="0">
                <a:latin typeface="Arial"/>
                <a:cs typeface="Arial"/>
              </a:rPr>
              <a:t>.</a:t>
            </a:r>
            <a:endParaRPr lang="ru-RU" sz="1300" i="1" u="sng" dirty="0" smtClean="0">
              <a:latin typeface="Arial"/>
              <a:cs typeface="Arial"/>
            </a:endParaRPr>
          </a:p>
          <a:p>
            <a:pPr marL="285750" indent="-285750" algn="just">
              <a:buFont typeface="Arial" panose="020B0604020202020204" pitchFamily="34" charset="0"/>
              <a:buChar char="-"/>
            </a:pPr>
            <a:r>
              <a:rPr lang="ru-RU" sz="1300" b="1" i="1" dirty="0" smtClean="0">
                <a:latin typeface="Arial"/>
                <a:cs typeface="Arial"/>
              </a:rPr>
              <a:t>Иные </a:t>
            </a:r>
            <a:r>
              <a:rPr lang="ru-RU" sz="1300" b="1" i="1" dirty="0">
                <a:latin typeface="Arial"/>
                <a:cs typeface="Arial"/>
              </a:rPr>
              <a:t>ме</a:t>
            </a:r>
            <a:r>
              <a:rPr lang="ru-RU" sz="1300" b="1" i="1" spc="-10" dirty="0">
                <a:latin typeface="Arial"/>
                <a:cs typeface="Arial"/>
              </a:rPr>
              <a:t>ж</a:t>
            </a:r>
            <a:r>
              <a:rPr lang="ru-RU" sz="1300" b="1" i="1" dirty="0">
                <a:latin typeface="Arial"/>
                <a:cs typeface="Arial"/>
              </a:rPr>
              <a:t>б</a:t>
            </a:r>
            <a:r>
              <a:rPr lang="ru-RU" sz="1300" b="1" i="1" spc="5" dirty="0">
                <a:latin typeface="Arial"/>
                <a:cs typeface="Arial"/>
              </a:rPr>
              <a:t>ю</a:t>
            </a:r>
            <a:r>
              <a:rPr lang="ru-RU" sz="1300" b="1" i="1" spc="-10" dirty="0">
                <a:latin typeface="Arial"/>
                <a:cs typeface="Arial"/>
              </a:rPr>
              <a:t>д</a:t>
            </a:r>
            <a:r>
              <a:rPr lang="ru-RU" sz="1300" b="1" i="1" dirty="0">
                <a:latin typeface="Arial"/>
                <a:cs typeface="Arial"/>
              </a:rPr>
              <a:t>ж</a:t>
            </a:r>
            <a:r>
              <a:rPr lang="ru-RU" sz="1300" b="1" i="1" spc="-5" dirty="0">
                <a:latin typeface="Arial"/>
                <a:cs typeface="Arial"/>
              </a:rPr>
              <a:t>е</a:t>
            </a:r>
            <a:r>
              <a:rPr lang="ru-RU" sz="1300" b="1" i="1" dirty="0">
                <a:latin typeface="Arial"/>
                <a:cs typeface="Arial"/>
              </a:rPr>
              <a:t>тн</a:t>
            </a:r>
            <a:r>
              <a:rPr lang="ru-RU" sz="1300" b="1" i="1" spc="-10" dirty="0">
                <a:latin typeface="Arial"/>
                <a:cs typeface="Arial"/>
              </a:rPr>
              <a:t>ы</a:t>
            </a:r>
            <a:r>
              <a:rPr lang="ru-RU" sz="1300" b="1" i="1" dirty="0">
                <a:latin typeface="Arial"/>
                <a:cs typeface="Arial"/>
              </a:rPr>
              <a:t>е </a:t>
            </a:r>
            <a:r>
              <a:rPr lang="ru-RU" sz="1300" b="1" i="1" dirty="0" smtClean="0">
                <a:latin typeface="Arial"/>
                <a:cs typeface="Arial"/>
              </a:rPr>
              <a:t>т</a:t>
            </a:r>
            <a:r>
              <a:rPr lang="ru-RU" sz="1300" b="1" i="1" spc="-5" dirty="0" smtClean="0">
                <a:latin typeface="Arial"/>
                <a:cs typeface="Arial"/>
              </a:rPr>
              <a:t>р</a:t>
            </a:r>
            <a:r>
              <a:rPr lang="ru-RU" sz="1300" b="1" i="1" dirty="0" smtClean="0">
                <a:latin typeface="Arial"/>
                <a:cs typeface="Arial"/>
              </a:rPr>
              <a:t>анс</a:t>
            </a:r>
            <a:r>
              <a:rPr lang="ru-RU" sz="1300" b="1" i="1" spc="-10" dirty="0" smtClean="0">
                <a:latin typeface="Arial"/>
                <a:cs typeface="Arial"/>
              </a:rPr>
              <a:t>ф</a:t>
            </a:r>
            <a:r>
              <a:rPr lang="ru-RU" sz="1300" b="1" i="1" dirty="0" smtClean="0">
                <a:latin typeface="Arial"/>
                <a:cs typeface="Arial"/>
              </a:rPr>
              <a:t>е</a:t>
            </a:r>
            <a:r>
              <a:rPr lang="ru-RU" sz="1300" b="1" i="1" spc="-5" dirty="0" smtClean="0">
                <a:latin typeface="Arial"/>
                <a:cs typeface="Arial"/>
              </a:rPr>
              <a:t>р</a:t>
            </a:r>
            <a:r>
              <a:rPr lang="ru-RU" sz="1300" b="1" i="1" dirty="0" smtClean="0">
                <a:latin typeface="Arial"/>
                <a:cs typeface="Arial"/>
              </a:rPr>
              <a:t>ты</a:t>
            </a:r>
            <a:r>
              <a:rPr lang="ru-RU" sz="1300" dirty="0">
                <a:latin typeface="Arial"/>
                <a:cs typeface="Arial"/>
              </a:rPr>
              <a:t> </a:t>
            </a:r>
            <a:endParaRPr lang="ru-RU" sz="1300" dirty="0" smtClean="0">
              <a:latin typeface="Arial"/>
              <a:cs typeface="Arial"/>
            </a:endParaRPr>
          </a:p>
          <a:p>
            <a:pPr marL="628650" indent="-342900" algn="just">
              <a:buFont typeface="+mj-lt"/>
              <a:buAutoNum type="arabicParenR"/>
            </a:pPr>
            <a:r>
              <a:rPr lang="ru-RU" sz="1300" dirty="0" smtClean="0">
                <a:latin typeface="Arial"/>
                <a:cs typeface="Arial"/>
              </a:rPr>
              <a:t>трансферты, предоставляемые </a:t>
            </a:r>
            <a:r>
              <a:rPr lang="ru-RU" sz="1300" dirty="0">
                <a:latin typeface="Arial"/>
                <a:cs typeface="Arial"/>
              </a:rPr>
              <a:t>на</a:t>
            </a:r>
            <a:r>
              <a:rPr lang="ru-RU" sz="1300" spc="-20" dirty="0">
                <a:latin typeface="Arial"/>
                <a:cs typeface="Arial"/>
              </a:rPr>
              <a:t> </a:t>
            </a:r>
            <a:r>
              <a:rPr lang="ru-RU" sz="1300" spc="-30" dirty="0">
                <a:latin typeface="Arial"/>
                <a:cs typeface="Arial"/>
              </a:rPr>
              <a:t>у</a:t>
            </a:r>
            <a:r>
              <a:rPr lang="ru-RU" sz="1300" dirty="0">
                <a:latin typeface="Arial"/>
                <a:cs typeface="Arial"/>
              </a:rPr>
              <a:t>с</a:t>
            </a:r>
            <a:r>
              <a:rPr lang="ru-RU" sz="1300" spc="-10" dirty="0">
                <a:latin typeface="Arial"/>
                <a:cs typeface="Arial"/>
              </a:rPr>
              <a:t>л</a:t>
            </a:r>
            <a:r>
              <a:rPr lang="ru-RU" sz="1300" dirty="0">
                <a:latin typeface="Arial"/>
                <a:cs typeface="Arial"/>
              </a:rPr>
              <a:t>ов</a:t>
            </a:r>
            <a:r>
              <a:rPr lang="ru-RU" sz="1300" spc="5" dirty="0">
                <a:latin typeface="Arial"/>
                <a:cs typeface="Arial"/>
              </a:rPr>
              <a:t>и</a:t>
            </a:r>
            <a:r>
              <a:rPr lang="ru-RU" sz="1300" dirty="0">
                <a:latin typeface="Arial"/>
                <a:cs typeface="Arial"/>
              </a:rPr>
              <a:t>ях опре</a:t>
            </a:r>
            <a:r>
              <a:rPr lang="ru-RU" sz="1300" spc="-10" dirty="0">
                <a:latin typeface="Arial"/>
                <a:cs typeface="Arial"/>
              </a:rPr>
              <a:t>д</a:t>
            </a:r>
            <a:r>
              <a:rPr lang="ru-RU" sz="1300" dirty="0">
                <a:latin typeface="Arial"/>
                <a:cs typeface="Arial"/>
              </a:rPr>
              <a:t>е</a:t>
            </a:r>
            <a:r>
              <a:rPr lang="ru-RU" sz="1300" spc="-10" dirty="0">
                <a:latin typeface="Arial"/>
                <a:cs typeface="Arial"/>
              </a:rPr>
              <a:t>л</a:t>
            </a:r>
            <a:r>
              <a:rPr lang="ru-RU" sz="1300" dirty="0">
                <a:latin typeface="Arial"/>
                <a:cs typeface="Arial"/>
              </a:rPr>
              <a:t>енных</a:t>
            </a:r>
            <a:r>
              <a:rPr lang="ru-RU" sz="1300" spc="-35" dirty="0">
                <a:latin typeface="Arial"/>
                <a:cs typeface="Arial"/>
              </a:rPr>
              <a:t> </a:t>
            </a:r>
            <a:r>
              <a:rPr lang="ru-RU" sz="1300" dirty="0" smtClean="0">
                <a:latin typeface="Arial"/>
                <a:cs typeface="Arial"/>
              </a:rPr>
              <a:t>ст</a:t>
            </a:r>
            <a:r>
              <a:rPr lang="ru-RU" sz="1300" spc="-10" dirty="0" smtClean="0">
                <a:latin typeface="Arial"/>
                <a:cs typeface="Arial"/>
              </a:rPr>
              <a:t>о</a:t>
            </a:r>
            <a:r>
              <a:rPr lang="ru-RU" sz="1300" dirty="0" smtClean="0">
                <a:latin typeface="Arial"/>
                <a:cs typeface="Arial"/>
              </a:rPr>
              <a:t>р</a:t>
            </a:r>
            <a:r>
              <a:rPr lang="ru-RU" sz="1300" spc="-10" dirty="0" smtClean="0">
                <a:latin typeface="Arial"/>
                <a:cs typeface="Arial"/>
              </a:rPr>
              <a:t>о</a:t>
            </a:r>
            <a:r>
              <a:rPr lang="ru-RU" sz="1300" dirty="0" smtClean="0">
                <a:latin typeface="Arial"/>
                <a:cs typeface="Arial"/>
              </a:rPr>
              <a:t>нами </a:t>
            </a:r>
            <a:r>
              <a:rPr lang="ru-RU" sz="1300" dirty="0">
                <a:latin typeface="Arial"/>
                <a:cs typeface="Arial"/>
              </a:rPr>
              <a:t>(</a:t>
            </a:r>
            <a:r>
              <a:rPr lang="ru-RU" sz="1300" i="1" dirty="0" smtClean="0">
                <a:latin typeface="Arial"/>
                <a:cs typeface="Arial"/>
              </a:rPr>
              <a:t>аналогия в семейном бюджете:</a:t>
            </a:r>
            <a:r>
              <a:rPr lang="ru-RU" sz="1300" dirty="0" smtClean="0">
                <a:latin typeface="Arial"/>
                <a:cs typeface="Arial"/>
              </a:rPr>
              <a:t> </a:t>
            </a:r>
            <a:r>
              <a:rPr lang="ru-RU" sz="1300" dirty="0">
                <a:latin typeface="Arial"/>
                <a:cs typeface="Arial"/>
              </a:rPr>
              <a:t>вы</a:t>
            </a:r>
            <a:r>
              <a:rPr lang="ru-RU" sz="1300" spc="-5" dirty="0">
                <a:latin typeface="Arial"/>
                <a:cs typeface="Arial"/>
              </a:rPr>
              <a:t> </a:t>
            </a:r>
            <a:r>
              <a:rPr lang="ru-RU" sz="1300" spc="-10" dirty="0">
                <a:latin typeface="Arial"/>
                <a:cs typeface="Arial"/>
              </a:rPr>
              <a:t>д</a:t>
            </a:r>
            <a:r>
              <a:rPr lang="ru-RU" sz="1300" dirty="0">
                <a:latin typeface="Arial"/>
                <a:cs typeface="Arial"/>
              </a:rPr>
              <a:t>а</a:t>
            </a:r>
            <a:r>
              <a:rPr lang="ru-RU" sz="1300" spc="-5" dirty="0">
                <a:latin typeface="Arial"/>
                <a:cs typeface="Arial"/>
              </a:rPr>
              <a:t>е</a:t>
            </a:r>
            <a:r>
              <a:rPr lang="ru-RU" sz="1300" dirty="0">
                <a:latin typeface="Arial"/>
                <a:cs typeface="Arial"/>
              </a:rPr>
              <a:t>те</a:t>
            </a:r>
            <a:r>
              <a:rPr lang="ru-RU" sz="1300" spc="-10" dirty="0">
                <a:latin typeface="Arial"/>
                <a:cs typeface="Arial"/>
              </a:rPr>
              <a:t> </a:t>
            </a:r>
            <a:r>
              <a:rPr lang="ru-RU" sz="1300" dirty="0">
                <a:latin typeface="Arial"/>
                <a:cs typeface="Arial"/>
              </a:rPr>
              <a:t>своему</a:t>
            </a:r>
            <a:r>
              <a:rPr lang="ru-RU" sz="1300" spc="-25" dirty="0">
                <a:latin typeface="Arial"/>
                <a:cs typeface="Arial"/>
              </a:rPr>
              <a:t> </a:t>
            </a:r>
            <a:r>
              <a:rPr lang="ru-RU" sz="1300" dirty="0">
                <a:latin typeface="Arial"/>
                <a:cs typeface="Arial"/>
              </a:rPr>
              <a:t>р</a:t>
            </a:r>
            <a:r>
              <a:rPr lang="ru-RU" sz="1300" spc="-5" dirty="0">
                <a:latin typeface="Arial"/>
                <a:cs typeface="Arial"/>
              </a:rPr>
              <a:t>е</a:t>
            </a:r>
            <a:r>
              <a:rPr lang="ru-RU" sz="1300" dirty="0">
                <a:latin typeface="Arial"/>
                <a:cs typeface="Arial"/>
              </a:rPr>
              <a:t>бенку </a:t>
            </a:r>
            <a:r>
              <a:rPr lang="ru-RU" sz="1300" spc="-10" dirty="0">
                <a:latin typeface="Arial"/>
                <a:cs typeface="Arial"/>
              </a:rPr>
              <a:t>д</a:t>
            </a:r>
            <a:r>
              <a:rPr lang="ru-RU" sz="1300" dirty="0">
                <a:latin typeface="Arial"/>
                <a:cs typeface="Arial"/>
              </a:rPr>
              <a:t>ень</a:t>
            </a:r>
            <a:r>
              <a:rPr lang="ru-RU" sz="1300" spc="-5" dirty="0">
                <a:latin typeface="Arial"/>
                <a:cs typeface="Arial"/>
              </a:rPr>
              <a:t>г</a:t>
            </a:r>
            <a:r>
              <a:rPr lang="ru-RU" sz="1300" dirty="0">
                <a:latin typeface="Arial"/>
                <a:cs typeface="Arial"/>
              </a:rPr>
              <a:t>и</a:t>
            </a:r>
            <a:r>
              <a:rPr lang="ru-RU" sz="1300" spc="-15" dirty="0">
                <a:latin typeface="Arial"/>
                <a:cs typeface="Arial"/>
              </a:rPr>
              <a:t> </a:t>
            </a:r>
            <a:r>
              <a:rPr lang="ru-RU" sz="1300" dirty="0" smtClean="0">
                <a:latin typeface="Arial"/>
                <a:cs typeface="Arial"/>
              </a:rPr>
              <a:t>на определенных условиях); </a:t>
            </a:r>
          </a:p>
          <a:p>
            <a:pPr marL="628650" indent="-342900" algn="just">
              <a:buFont typeface="+mj-lt"/>
              <a:buAutoNum type="arabicParenR"/>
            </a:pPr>
            <a:r>
              <a:rPr lang="ru-RU" sz="1300" dirty="0" smtClean="0">
                <a:latin typeface="Arial"/>
                <a:cs typeface="Arial"/>
              </a:rPr>
              <a:t>трансферты</a:t>
            </a:r>
            <a:r>
              <a:rPr lang="ru-RU" sz="1300" dirty="0">
                <a:latin typeface="Arial"/>
                <a:cs typeface="Arial"/>
              </a:rPr>
              <a:t>, предоставляемые </a:t>
            </a:r>
            <a:r>
              <a:rPr lang="ru-RU" sz="1300" dirty="0" smtClean="0">
                <a:latin typeface="Arial"/>
                <a:cs typeface="Arial"/>
              </a:rPr>
              <a:t>на</a:t>
            </a:r>
            <a:r>
              <a:rPr lang="ru-RU" sz="1300" spc="-20" dirty="0" smtClean="0">
                <a:latin typeface="Arial"/>
                <a:cs typeface="Arial"/>
              </a:rPr>
              <a:t> </a:t>
            </a:r>
            <a:r>
              <a:rPr lang="ru-RU" sz="1300" dirty="0">
                <a:latin typeface="Arial"/>
                <a:cs typeface="Arial"/>
              </a:rPr>
              <a:t>выр</a:t>
            </a:r>
            <a:r>
              <a:rPr lang="ru-RU" sz="1300" spc="-5" dirty="0">
                <a:latin typeface="Arial"/>
                <a:cs typeface="Arial"/>
              </a:rPr>
              <a:t>а</a:t>
            </a:r>
            <a:r>
              <a:rPr lang="ru-RU" sz="1300" dirty="0">
                <a:latin typeface="Arial"/>
                <a:cs typeface="Arial"/>
              </a:rPr>
              <a:t>вни</a:t>
            </a:r>
            <a:r>
              <a:rPr lang="ru-RU" sz="1300" spc="-10" dirty="0">
                <a:latin typeface="Arial"/>
                <a:cs typeface="Arial"/>
              </a:rPr>
              <a:t>в</a:t>
            </a:r>
            <a:r>
              <a:rPr lang="ru-RU" sz="1300" dirty="0">
                <a:latin typeface="Arial"/>
                <a:cs typeface="Arial"/>
              </a:rPr>
              <a:t>а</a:t>
            </a:r>
            <a:r>
              <a:rPr lang="ru-RU" sz="1300" spc="-10" dirty="0">
                <a:latin typeface="Arial"/>
                <a:cs typeface="Arial"/>
              </a:rPr>
              <a:t>н</a:t>
            </a:r>
            <a:r>
              <a:rPr lang="ru-RU" sz="1300" dirty="0">
                <a:latin typeface="Arial"/>
                <a:cs typeface="Arial"/>
              </a:rPr>
              <a:t>ие б</a:t>
            </a:r>
            <a:r>
              <a:rPr lang="ru-RU" sz="1300" spc="5" dirty="0">
                <a:latin typeface="Arial"/>
                <a:cs typeface="Arial"/>
              </a:rPr>
              <a:t>ю</a:t>
            </a:r>
            <a:r>
              <a:rPr lang="ru-RU" sz="1300" spc="-10" dirty="0">
                <a:latin typeface="Arial"/>
                <a:cs typeface="Arial"/>
              </a:rPr>
              <a:t>д</a:t>
            </a:r>
            <a:r>
              <a:rPr lang="ru-RU" sz="1300" dirty="0">
                <a:latin typeface="Arial"/>
                <a:cs typeface="Arial"/>
              </a:rPr>
              <a:t>ж</a:t>
            </a:r>
            <a:r>
              <a:rPr lang="ru-RU" sz="1300" spc="-5" dirty="0">
                <a:latin typeface="Arial"/>
                <a:cs typeface="Arial"/>
              </a:rPr>
              <a:t>е</a:t>
            </a:r>
            <a:r>
              <a:rPr lang="ru-RU" sz="1300" dirty="0">
                <a:latin typeface="Arial"/>
                <a:cs typeface="Arial"/>
              </a:rPr>
              <a:t>тной</a:t>
            </a:r>
            <a:r>
              <a:rPr lang="ru-RU" sz="1300" spc="-40" dirty="0">
                <a:latin typeface="Arial"/>
                <a:cs typeface="Arial"/>
              </a:rPr>
              <a:t> </a:t>
            </a:r>
            <a:r>
              <a:rPr lang="ru-RU" sz="1300" dirty="0">
                <a:latin typeface="Arial"/>
                <a:cs typeface="Arial"/>
              </a:rPr>
              <a:t>обе</a:t>
            </a:r>
            <a:r>
              <a:rPr lang="ru-RU" sz="1300" spc="-5" dirty="0">
                <a:latin typeface="Arial"/>
                <a:cs typeface="Arial"/>
              </a:rPr>
              <a:t>с</a:t>
            </a:r>
            <a:r>
              <a:rPr lang="ru-RU" sz="1300" dirty="0">
                <a:latin typeface="Arial"/>
                <a:cs typeface="Arial"/>
              </a:rPr>
              <a:t>пе</a:t>
            </a:r>
            <a:r>
              <a:rPr lang="ru-RU" sz="1300" spc="-10" dirty="0">
                <a:latin typeface="Arial"/>
                <a:cs typeface="Arial"/>
              </a:rPr>
              <a:t>ч</a:t>
            </a:r>
            <a:r>
              <a:rPr lang="ru-RU" sz="1300" dirty="0">
                <a:latin typeface="Arial"/>
                <a:cs typeface="Arial"/>
              </a:rPr>
              <a:t>енно</a:t>
            </a:r>
            <a:r>
              <a:rPr lang="ru-RU" sz="1300" spc="-5" dirty="0">
                <a:latin typeface="Arial"/>
                <a:cs typeface="Arial"/>
              </a:rPr>
              <a:t>с</a:t>
            </a:r>
            <a:r>
              <a:rPr lang="ru-RU" sz="1300" dirty="0">
                <a:latin typeface="Arial"/>
                <a:cs typeface="Arial"/>
              </a:rPr>
              <a:t>ти без</a:t>
            </a:r>
            <a:r>
              <a:rPr lang="ru-RU" sz="1300" spc="-15" dirty="0">
                <a:latin typeface="Arial"/>
                <a:cs typeface="Arial"/>
              </a:rPr>
              <a:t> </a:t>
            </a:r>
            <a:r>
              <a:rPr lang="ru-RU" sz="1300" dirty="0">
                <a:latin typeface="Arial"/>
                <a:cs typeface="Arial"/>
              </a:rPr>
              <a:t>опре</a:t>
            </a:r>
            <a:r>
              <a:rPr lang="ru-RU" sz="1300" spc="-10" dirty="0">
                <a:latin typeface="Arial"/>
                <a:cs typeface="Arial"/>
              </a:rPr>
              <a:t>д</a:t>
            </a:r>
            <a:r>
              <a:rPr lang="ru-RU" sz="1300" dirty="0">
                <a:latin typeface="Arial"/>
                <a:cs typeface="Arial"/>
              </a:rPr>
              <a:t>е</a:t>
            </a:r>
            <a:r>
              <a:rPr lang="ru-RU" sz="1300" spc="-10" dirty="0">
                <a:latin typeface="Arial"/>
                <a:cs typeface="Arial"/>
              </a:rPr>
              <a:t>л</a:t>
            </a:r>
            <a:r>
              <a:rPr lang="ru-RU" sz="1300" dirty="0">
                <a:latin typeface="Arial"/>
                <a:cs typeface="Arial"/>
              </a:rPr>
              <a:t>ения</a:t>
            </a:r>
            <a:r>
              <a:rPr lang="ru-RU" sz="1300" spc="-30" dirty="0">
                <a:latin typeface="Arial"/>
                <a:cs typeface="Arial"/>
              </a:rPr>
              <a:t> </a:t>
            </a:r>
            <a:r>
              <a:rPr lang="ru-RU" sz="1300" dirty="0">
                <a:latin typeface="Arial"/>
                <a:cs typeface="Arial"/>
              </a:rPr>
              <a:t>конкретной це</a:t>
            </a:r>
            <a:r>
              <a:rPr lang="ru-RU" sz="1300" spc="-10" dirty="0">
                <a:latin typeface="Arial"/>
                <a:cs typeface="Arial"/>
              </a:rPr>
              <a:t>л</a:t>
            </a:r>
            <a:r>
              <a:rPr lang="ru-RU" sz="1300" dirty="0">
                <a:latin typeface="Arial"/>
                <a:cs typeface="Arial"/>
              </a:rPr>
              <a:t>и</a:t>
            </a:r>
            <a:r>
              <a:rPr lang="ru-RU" sz="1300" spc="-15" dirty="0">
                <a:latin typeface="Arial"/>
                <a:cs typeface="Arial"/>
              </a:rPr>
              <a:t> </a:t>
            </a:r>
            <a:r>
              <a:rPr lang="ru-RU" sz="1300" dirty="0">
                <a:latin typeface="Arial"/>
                <a:cs typeface="Arial"/>
              </a:rPr>
              <a:t>их</a:t>
            </a:r>
            <a:r>
              <a:rPr lang="ru-RU" sz="1300" spc="-20" dirty="0">
                <a:latin typeface="Arial"/>
                <a:cs typeface="Arial"/>
              </a:rPr>
              <a:t> </a:t>
            </a:r>
            <a:r>
              <a:rPr lang="ru-RU" sz="1300" dirty="0" smtClean="0">
                <a:latin typeface="Arial"/>
                <a:cs typeface="Arial"/>
              </a:rPr>
              <a:t>испо</a:t>
            </a:r>
            <a:r>
              <a:rPr lang="ru-RU" sz="1300" spc="-10" dirty="0" smtClean="0">
                <a:latin typeface="Arial"/>
                <a:cs typeface="Arial"/>
              </a:rPr>
              <a:t>л</a:t>
            </a:r>
            <a:r>
              <a:rPr lang="ru-RU" sz="1300" dirty="0" smtClean="0">
                <a:latin typeface="Arial"/>
                <a:cs typeface="Arial"/>
              </a:rPr>
              <a:t>ьзован</a:t>
            </a:r>
            <a:r>
              <a:rPr lang="ru-RU" sz="1300" spc="-10" dirty="0" smtClean="0">
                <a:latin typeface="Arial"/>
                <a:cs typeface="Arial"/>
              </a:rPr>
              <a:t>и</a:t>
            </a:r>
            <a:r>
              <a:rPr lang="ru-RU" sz="1300" dirty="0" smtClean="0">
                <a:latin typeface="Arial"/>
                <a:cs typeface="Arial"/>
              </a:rPr>
              <a:t>я </a:t>
            </a:r>
            <a:r>
              <a:rPr lang="ru-RU" sz="1300" dirty="0">
                <a:latin typeface="Arial"/>
                <a:cs typeface="Arial"/>
              </a:rPr>
              <a:t>(</a:t>
            </a:r>
            <a:r>
              <a:rPr lang="ru-RU" sz="1300" i="1" dirty="0" smtClean="0">
                <a:latin typeface="Arial"/>
                <a:cs typeface="Arial"/>
              </a:rPr>
              <a:t>аналогия в семейном бюджете:</a:t>
            </a:r>
            <a:r>
              <a:rPr lang="ru-RU" sz="1300" dirty="0" smtClean="0">
                <a:latin typeface="Arial"/>
                <a:cs typeface="Arial"/>
              </a:rPr>
              <a:t> </a:t>
            </a:r>
            <a:r>
              <a:rPr lang="ru-RU" sz="1300" dirty="0">
                <a:latin typeface="Arial"/>
                <a:cs typeface="Arial"/>
              </a:rPr>
              <a:t>вы</a:t>
            </a:r>
            <a:r>
              <a:rPr lang="ru-RU" sz="1300" spc="-5" dirty="0">
                <a:latin typeface="Arial"/>
                <a:cs typeface="Arial"/>
              </a:rPr>
              <a:t> </a:t>
            </a:r>
            <a:r>
              <a:rPr lang="ru-RU" sz="1300" spc="-10" dirty="0" smtClean="0">
                <a:latin typeface="Arial"/>
                <a:cs typeface="Arial"/>
              </a:rPr>
              <a:t>содержите </a:t>
            </a:r>
            <a:r>
              <a:rPr lang="ru-RU" sz="1300" dirty="0" smtClean="0">
                <a:latin typeface="Arial"/>
                <a:cs typeface="Arial"/>
              </a:rPr>
              <a:t>своего</a:t>
            </a:r>
            <a:r>
              <a:rPr lang="ru-RU" sz="1300" spc="-25" dirty="0" smtClean="0">
                <a:latin typeface="Arial"/>
                <a:cs typeface="Arial"/>
              </a:rPr>
              <a:t> </a:t>
            </a:r>
            <a:r>
              <a:rPr lang="ru-RU" sz="1300" dirty="0" smtClean="0">
                <a:latin typeface="Arial"/>
                <a:cs typeface="Arial"/>
              </a:rPr>
              <a:t>р</a:t>
            </a:r>
            <a:r>
              <a:rPr lang="ru-RU" sz="1300" spc="-5" dirty="0" smtClean="0">
                <a:latin typeface="Arial"/>
                <a:cs typeface="Arial"/>
              </a:rPr>
              <a:t>е</a:t>
            </a:r>
            <a:r>
              <a:rPr lang="ru-RU" sz="1300" dirty="0" smtClean="0">
                <a:latin typeface="Arial"/>
                <a:cs typeface="Arial"/>
              </a:rPr>
              <a:t>бенка).</a:t>
            </a:r>
            <a:endParaRPr lang="ru-RU" sz="1300" dirty="0"/>
          </a:p>
        </p:txBody>
      </p:sp>
      <p:sp>
        <p:nvSpPr>
          <p:cNvPr id="14" name="TextBox 13"/>
          <p:cNvSpPr txBox="1"/>
          <p:nvPr/>
        </p:nvSpPr>
        <p:spPr>
          <a:xfrm>
            <a:off x="8496000" y="6480000"/>
            <a:ext cx="648072" cy="37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26495" y="0"/>
            <a:ext cx="9082068" cy="856800"/>
            <a:chOff x="26495" y="0"/>
            <a:chExt cx="9082068" cy="856800"/>
          </a:xfrm>
        </p:grpSpPr>
        <p:sp>
          <p:nvSpPr>
            <p:cNvPr id="9" name="object 3"/>
            <p:cNvSpPr>
              <a:spLocks noChangeArrowheads="1"/>
            </p:cNvSpPr>
            <p:nvPr/>
          </p:nvSpPr>
          <p:spPr bwMode="auto">
            <a:xfrm>
              <a:off x="36000" y="342000"/>
              <a:ext cx="9072563" cy="514800"/>
            </a:xfrm>
            <a:prstGeom prst="rect">
              <a:avLst/>
            </a:prstGeom>
            <a:blipFill dpi="0" rotWithShape="1">
              <a:blip r:embed="rId3" cstate="print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ru-RU" altLang="ru-RU" smtClean="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0" name="TextBox 1"/>
            <p:cNvSpPr txBox="1">
              <a:spLocks noChangeArrowheads="1"/>
            </p:cNvSpPr>
            <p:nvPr/>
          </p:nvSpPr>
          <p:spPr bwMode="auto">
            <a:xfrm>
              <a:off x="26495" y="0"/>
              <a:ext cx="9067800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ru-RU" altLang="ru-RU" sz="1600" b="1" i="1" dirty="0" err="1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Нигирское</a:t>
              </a:r>
              <a:r>
                <a:rPr lang="ru-RU" altLang="ru-RU" sz="1600" b="1" i="1" dirty="0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altLang="ru-RU" sz="1600" b="1" i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сельское поселение Николаевского муниципального района Хабаровского края</a:t>
              </a:r>
              <a:endParaRPr lang="ru-RU" altLang="ru-RU" sz="16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Rectangle 32"/>
            <p:cNvSpPr>
              <a:spLocks noChangeArrowheads="1"/>
            </p:cNvSpPr>
            <p:nvPr/>
          </p:nvSpPr>
          <p:spPr bwMode="auto">
            <a:xfrm>
              <a:off x="3010794" y="334800"/>
              <a:ext cx="3113353" cy="4462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altLang="ru-RU" sz="2300" b="1" i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Основные понятия</a:t>
              </a:r>
              <a:endParaRPr lang="ru-RU" sz="23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5972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8496300" y="6480175"/>
            <a:ext cx="647700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2070000" y="1043735"/>
            <a:ext cx="4815535" cy="4857271"/>
            <a:chOff x="2258136" y="1268760"/>
            <a:chExt cx="4609119" cy="4632246"/>
          </a:xfrm>
        </p:grpSpPr>
        <p:sp>
          <p:nvSpPr>
            <p:cNvPr id="12" name="TextBox 11"/>
            <p:cNvSpPr txBox="1"/>
            <p:nvPr/>
          </p:nvSpPr>
          <p:spPr>
            <a:xfrm>
              <a:off x="4600449" y="5499230"/>
              <a:ext cx="115123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b="1" dirty="0">
                  <a:solidFill>
                    <a:srgbClr val="FF0000"/>
                  </a:solidFill>
                </a:rPr>
                <a:t>м</a:t>
              </a:r>
              <a:r>
                <a:rPr lang="ru-RU" sz="800" b="1" dirty="0" smtClean="0">
                  <a:solidFill>
                    <a:srgbClr val="FF0000"/>
                  </a:solidFill>
                </a:rPr>
                <a:t>ежбюджетные трансферты</a:t>
              </a:r>
              <a:endParaRPr lang="ru-RU" sz="800" b="1" dirty="0">
                <a:solidFill>
                  <a:srgbClr val="FF0000"/>
                </a:solidFill>
              </a:endParaRPr>
            </a:p>
          </p:txBody>
        </p:sp>
        <p:grpSp>
          <p:nvGrpSpPr>
            <p:cNvPr id="2" name="Группа 1"/>
            <p:cNvGrpSpPr/>
            <p:nvPr/>
          </p:nvGrpSpPr>
          <p:grpSpPr>
            <a:xfrm>
              <a:off x="2258136" y="1268760"/>
              <a:ext cx="4609119" cy="4632246"/>
              <a:chOff x="2258136" y="1538790"/>
              <a:chExt cx="4609119" cy="4632246"/>
            </a:xfrm>
          </p:grpSpPr>
          <p:pic>
            <p:nvPicPr>
              <p:cNvPr id="10" name="Рисунок 9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59482" y="1538790"/>
                <a:ext cx="2307773" cy="3880906"/>
              </a:xfrm>
              <a:prstGeom prst="rect">
                <a:avLst/>
              </a:prstGeom>
            </p:spPr>
          </p:pic>
          <p:pic>
            <p:nvPicPr>
              <p:cNvPr id="8" name="Рисунок 7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58136" y="1562097"/>
                <a:ext cx="2223854" cy="3883762"/>
              </a:xfrm>
              <a:prstGeom prst="rect">
                <a:avLst/>
              </a:prstGeom>
            </p:spPr>
          </p:pic>
          <p:pic>
            <p:nvPicPr>
              <p:cNvPr id="7" name="Рисунок 6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11740" y="4415316"/>
                <a:ext cx="1488959" cy="1488959"/>
              </a:xfrm>
              <a:prstGeom prst="rect">
                <a:avLst/>
              </a:prstGeom>
            </p:spPr>
          </p:pic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40000">
                <a:off x="4150398" y="5105084"/>
                <a:ext cx="1421269" cy="1065952"/>
              </a:xfrm>
              <a:prstGeom prst="rect">
                <a:avLst/>
              </a:prstGeom>
            </p:spPr>
          </p:pic>
          <p:pic>
            <p:nvPicPr>
              <p:cNvPr id="17" name="Рисунок 16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54000" y="4170755"/>
                <a:ext cx="149737" cy="511375"/>
              </a:xfrm>
              <a:prstGeom prst="rect">
                <a:avLst/>
              </a:prstGeom>
            </p:spPr>
          </p:pic>
          <p:pic>
            <p:nvPicPr>
              <p:cNvPr id="18" name="Рисунок 17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46975" y="3879050"/>
                <a:ext cx="226902" cy="774903"/>
              </a:xfrm>
              <a:prstGeom prst="rect">
                <a:avLst/>
              </a:prstGeom>
            </p:spPr>
          </p:pic>
        </p:grpSp>
      </p:grpSp>
      <p:grpSp>
        <p:nvGrpSpPr>
          <p:cNvPr id="19" name="Группа 18"/>
          <p:cNvGrpSpPr/>
          <p:nvPr/>
        </p:nvGrpSpPr>
        <p:grpSpPr>
          <a:xfrm>
            <a:off x="26495" y="0"/>
            <a:ext cx="9082068" cy="856800"/>
            <a:chOff x="26495" y="0"/>
            <a:chExt cx="9082068" cy="856800"/>
          </a:xfrm>
        </p:grpSpPr>
        <p:sp>
          <p:nvSpPr>
            <p:cNvPr id="25" name="object 3"/>
            <p:cNvSpPr>
              <a:spLocks noChangeArrowheads="1"/>
            </p:cNvSpPr>
            <p:nvPr/>
          </p:nvSpPr>
          <p:spPr bwMode="auto">
            <a:xfrm>
              <a:off x="36000" y="342000"/>
              <a:ext cx="9072563" cy="514800"/>
            </a:xfrm>
            <a:prstGeom prst="rect">
              <a:avLst/>
            </a:prstGeom>
            <a:blipFill dpi="0" rotWithShape="1">
              <a:blip r:embed="rId9" cstate="print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ru-RU" altLang="ru-RU" smtClean="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6" name="TextBox 1"/>
            <p:cNvSpPr txBox="1">
              <a:spLocks noChangeArrowheads="1"/>
            </p:cNvSpPr>
            <p:nvPr/>
          </p:nvSpPr>
          <p:spPr bwMode="auto">
            <a:xfrm>
              <a:off x="26495" y="0"/>
              <a:ext cx="9067800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ru-RU" altLang="ru-RU" sz="1600" b="1" i="1" dirty="0" err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Нигирское</a:t>
              </a:r>
              <a:r>
                <a:rPr lang="ru-RU" altLang="ru-RU" sz="1600" b="1" i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сельское поселение Николаевского муниципального района Хабаровского края</a:t>
              </a:r>
              <a:endParaRPr lang="ru-RU" altLang="ru-RU" sz="16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7" name="Rectangle 32"/>
            <p:cNvSpPr>
              <a:spLocks noChangeArrowheads="1"/>
            </p:cNvSpPr>
            <p:nvPr/>
          </p:nvSpPr>
          <p:spPr bwMode="auto">
            <a:xfrm>
              <a:off x="2317207" y="334800"/>
              <a:ext cx="4500527" cy="4462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altLang="ru-RU" sz="2300" b="1" i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Межбюджетные отношения</a:t>
              </a:r>
              <a:endParaRPr lang="ru-RU" sz="23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</p:grpSp>
      <p:sp>
        <p:nvSpPr>
          <p:cNvPr id="30" name="Прямоугольник 29"/>
          <p:cNvSpPr/>
          <p:nvPr/>
        </p:nvSpPr>
        <p:spPr>
          <a:xfrm>
            <a:off x="71781" y="2947590"/>
            <a:ext cx="2384984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Из </a:t>
            </a:r>
            <a:r>
              <a:rPr lang="ru-RU" alt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бюджета                         Хабаровского края:</a:t>
            </a:r>
          </a:p>
          <a:p>
            <a:pPr algn="ctr">
              <a:spcBef>
                <a:spcPct val="50000"/>
              </a:spcBef>
            </a:pPr>
            <a:endParaRPr lang="ru-RU" altLang="ru-RU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-"/>
            </a:pPr>
            <a:r>
              <a:rPr lang="ru-RU" alt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дотации </a:t>
            </a:r>
            <a:r>
              <a:rPr lang="ru-RU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бюджетам поселений на </a:t>
            </a:r>
            <a:r>
              <a:rPr lang="ru-RU" alt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выравнива-ние</a:t>
            </a:r>
            <a:r>
              <a:rPr lang="ru-RU" alt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бюджетной </a:t>
            </a:r>
            <a:r>
              <a:rPr lang="ru-RU" alt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обеспечен-</a:t>
            </a:r>
            <a:r>
              <a:rPr lang="ru-RU" alt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ности</a:t>
            </a:r>
            <a:r>
              <a:rPr lang="ru-RU" alt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за счет средств крае-</a:t>
            </a:r>
            <a:r>
              <a:rPr lang="ru-RU" alt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вого</a:t>
            </a:r>
            <a:r>
              <a:rPr lang="ru-RU" alt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бюджета;</a:t>
            </a:r>
            <a:endParaRPr lang="ru-RU" alt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-"/>
            </a:pPr>
            <a:r>
              <a:rPr lang="ru-RU" alt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субвенции.</a:t>
            </a:r>
          </a:p>
          <a:p>
            <a:pPr marL="171450" indent="-171450">
              <a:buFont typeface="Arial" panose="020B0604020202020204" pitchFamily="34" charset="0"/>
              <a:buChar char="-"/>
            </a:pPr>
            <a:r>
              <a:rPr lang="ru-RU" alt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субсидии</a:t>
            </a:r>
            <a:endParaRPr lang="ru-RU" alt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6777245" y="1313765"/>
            <a:ext cx="2295255" cy="3370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Из бюджета </a:t>
            </a:r>
            <a:r>
              <a:rPr lang="ru-RU" alt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Николаевского района:</a:t>
            </a:r>
          </a:p>
          <a:p>
            <a:pPr algn="ctr">
              <a:spcBef>
                <a:spcPct val="50000"/>
              </a:spcBef>
            </a:pPr>
            <a:endParaRPr lang="ru-RU" altLang="ru-RU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-"/>
            </a:pPr>
            <a:r>
              <a:rPr lang="ru-RU" alt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дотации </a:t>
            </a:r>
            <a:r>
              <a:rPr lang="ru-RU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на выравнивание  бюджетной  </a:t>
            </a:r>
            <a:r>
              <a:rPr lang="ru-RU" alt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обеспеченнос-ти</a:t>
            </a:r>
            <a:r>
              <a:rPr lang="ru-RU" alt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для поселений;</a:t>
            </a:r>
            <a:endParaRPr lang="ru-RU" alt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-"/>
            </a:pPr>
            <a:r>
              <a:rPr lang="ru-RU" alt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иные </a:t>
            </a:r>
            <a:r>
              <a:rPr lang="ru-RU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межбюджетные </a:t>
            </a:r>
            <a:r>
              <a:rPr lang="ru-RU" alt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трансферты</a:t>
            </a:r>
            <a:r>
              <a:rPr lang="ru-RU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передавае-мые</a:t>
            </a:r>
            <a:r>
              <a:rPr lang="ru-RU" alt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бюджетам поселений из </a:t>
            </a:r>
            <a:r>
              <a:rPr lang="ru-RU" alt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бюджетов </a:t>
            </a:r>
            <a:r>
              <a:rPr lang="ru-RU" alt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муниципаль-ных</a:t>
            </a:r>
            <a:r>
              <a:rPr lang="ru-RU" alt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районов </a:t>
            </a:r>
            <a:r>
              <a:rPr lang="ru-RU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alt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осущест-вление</a:t>
            </a:r>
            <a:r>
              <a:rPr lang="ru-RU" alt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части полномочий по решению вопросов местного значения в </a:t>
            </a:r>
            <a:r>
              <a:rPr lang="ru-RU" alt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соот-ветствии</a:t>
            </a:r>
            <a:r>
              <a:rPr lang="ru-RU" alt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 заключенными </a:t>
            </a:r>
            <a:r>
              <a:rPr lang="ru-RU" alt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соглашениями;</a:t>
            </a:r>
          </a:p>
          <a:p>
            <a:pPr marL="171450" indent="-171450">
              <a:buFont typeface="Arial" panose="020B0604020202020204" pitchFamily="34" charset="0"/>
              <a:buChar char="-"/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прочие межбюджетные трансферты.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71500" y="5752999"/>
            <a:ext cx="56801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Иные межбюджетные </a:t>
            </a:r>
            <a:r>
              <a:rPr lang="ru-RU" altLang="ru-RU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трансферты</a:t>
            </a:r>
            <a:r>
              <a:rPr lang="ru-RU" alt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передаваемые бюджету </a:t>
            </a:r>
            <a:r>
              <a:rPr lang="ru-RU" alt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Николаевского района </a:t>
            </a:r>
            <a:r>
              <a:rPr lang="ru-RU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на осуществление части полномочий по решению вопросов местного значения в соответствии с заключенными </a:t>
            </a:r>
            <a:r>
              <a:rPr lang="ru-RU" alt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соглашениями.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2541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26495" y="0"/>
            <a:ext cx="9082068" cy="856800"/>
            <a:chOff x="26495" y="0"/>
            <a:chExt cx="9082068" cy="856800"/>
          </a:xfrm>
        </p:grpSpPr>
        <p:sp>
          <p:nvSpPr>
            <p:cNvPr id="16" name="object 3"/>
            <p:cNvSpPr>
              <a:spLocks noChangeArrowheads="1"/>
            </p:cNvSpPr>
            <p:nvPr/>
          </p:nvSpPr>
          <p:spPr bwMode="auto">
            <a:xfrm>
              <a:off x="36000" y="342000"/>
              <a:ext cx="9072563" cy="514800"/>
            </a:xfrm>
            <a:prstGeom prst="rect">
              <a:avLst/>
            </a:prstGeom>
            <a:blipFill dpi="0" rotWithShape="1">
              <a:blip r:embed="rId2" cstate="print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ru-RU" altLang="ru-RU" smtClean="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7" name="TextBox 1"/>
            <p:cNvSpPr txBox="1">
              <a:spLocks noChangeArrowheads="1"/>
            </p:cNvSpPr>
            <p:nvPr/>
          </p:nvSpPr>
          <p:spPr bwMode="auto">
            <a:xfrm>
              <a:off x="26495" y="0"/>
              <a:ext cx="9067800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ru-RU" altLang="ru-RU" sz="1600" b="1" i="1" dirty="0" err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Нигирское</a:t>
              </a:r>
              <a:r>
                <a:rPr lang="ru-RU" altLang="ru-RU" sz="1600" b="1" i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сельское поселение Николаевского муниципального района Хабаровского края</a:t>
              </a:r>
              <a:endParaRPr lang="ru-RU" altLang="ru-RU" sz="16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" name="Rectangle 32"/>
            <p:cNvSpPr>
              <a:spLocks noChangeArrowheads="1"/>
            </p:cNvSpPr>
            <p:nvPr/>
          </p:nvSpPr>
          <p:spPr bwMode="auto">
            <a:xfrm>
              <a:off x="969315" y="334800"/>
              <a:ext cx="7196330" cy="4462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altLang="ru-RU" sz="2300" b="1" i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Этапы составления и утверждения бюджета</a:t>
              </a:r>
              <a:endParaRPr lang="ru-RU" sz="23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</p:grp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733575094"/>
              </p:ext>
            </p:extLst>
          </p:nvPr>
        </p:nvGraphicFramePr>
        <p:xfrm>
          <a:off x="406586" y="1043735"/>
          <a:ext cx="8280920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853552" y="1466782"/>
            <a:ext cx="5903913" cy="13849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2787A0"/>
            </a:solidFill>
          </a:ln>
        </p:spPr>
        <p:txBody>
          <a:bodyPr anchor="ctr">
            <a:spAutoFit/>
          </a:bodyPr>
          <a:lstStyle/>
          <a:p>
            <a:pPr marL="12700" marR="6350" algn="just" defTabSz="360000">
              <a:lnSpc>
                <a:spcPct val="100000"/>
              </a:lnSpc>
            </a:pPr>
            <a:r>
              <a:rPr lang="ru-RU" sz="1200" spc="-35" dirty="0" smtClean="0">
                <a:latin typeface="Arial"/>
                <a:cs typeface="Arial"/>
              </a:rPr>
              <a:t>	Р</a:t>
            </a:r>
            <a:r>
              <a:rPr lang="ru-RU" sz="1200" dirty="0" smtClean="0">
                <a:latin typeface="Arial"/>
                <a:cs typeface="Arial"/>
              </a:rPr>
              <a:t>а</a:t>
            </a:r>
            <a:r>
              <a:rPr lang="ru-RU" sz="1200" spc="-5" dirty="0" smtClean="0">
                <a:latin typeface="Arial"/>
                <a:cs typeface="Arial"/>
              </a:rPr>
              <a:t>б</a:t>
            </a:r>
            <a:r>
              <a:rPr lang="ru-RU" sz="1200" spc="-20" dirty="0" smtClean="0">
                <a:latin typeface="Arial"/>
                <a:cs typeface="Arial"/>
              </a:rPr>
              <a:t>о</a:t>
            </a:r>
            <a:r>
              <a:rPr lang="ru-RU" sz="1200" spc="-10" dirty="0" smtClean="0">
                <a:latin typeface="Arial"/>
                <a:cs typeface="Arial"/>
              </a:rPr>
              <a:t>т</a:t>
            </a:r>
            <a:r>
              <a:rPr lang="ru-RU" sz="1200" dirty="0" smtClean="0">
                <a:latin typeface="Arial"/>
                <a:cs typeface="Arial"/>
              </a:rPr>
              <a:t>а</a:t>
            </a:r>
            <a:r>
              <a:rPr lang="ru-RU" sz="1200" spc="-30" dirty="0" smtClean="0">
                <a:latin typeface="Arial"/>
                <a:cs typeface="Arial"/>
              </a:rPr>
              <a:t> </a:t>
            </a:r>
            <a:r>
              <a:rPr lang="ru-RU" sz="1200" dirty="0" smtClean="0">
                <a:latin typeface="Arial"/>
                <a:cs typeface="Arial"/>
              </a:rPr>
              <a:t>по</a:t>
            </a:r>
            <a:r>
              <a:rPr lang="ru-RU" sz="1200" spc="-10" dirty="0" smtClean="0">
                <a:latin typeface="Arial"/>
                <a:cs typeface="Arial"/>
              </a:rPr>
              <a:t> </a:t>
            </a:r>
            <a:r>
              <a:rPr lang="ru-RU" sz="1200" spc="10" dirty="0" smtClean="0">
                <a:latin typeface="Arial"/>
                <a:cs typeface="Arial"/>
              </a:rPr>
              <a:t>с</a:t>
            </a:r>
            <a:r>
              <a:rPr lang="ru-RU" sz="1200" dirty="0" smtClean="0">
                <a:latin typeface="Arial"/>
                <a:cs typeface="Arial"/>
              </a:rPr>
              <a:t>ос</a:t>
            </a:r>
            <a:r>
              <a:rPr lang="ru-RU" sz="1200" spc="-10" dirty="0" smtClean="0">
                <a:latin typeface="Arial"/>
                <a:cs typeface="Arial"/>
              </a:rPr>
              <a:t>т</a:t>
            </a:r>
            <a:r>
              <a:rPr lang="ru-RU" sz="1200" dirty="0" smtClean="0">
                <a:latin typeface="Arial"/>
                <a:cs typeface="Arial"/>
              </a:rPr>
              <a:t>а</a:t>
            </a:r>
            <a:r>
              <a:rPr lang="ru-RU" sz="1200" spc="-30" dirty="0" smtClean="0">
                <a:latin typeface="Arial"/>
                <a:cs typeface="Arial"/>
              </a:rPr>
              <a:t>в</a:t>
            </a:r>
            <a:r>
              <a:rPr lang="ru-RU" sz="1200" spc="-5" dirty="0" smtClean="0">
                <a:latin typeface="Arial"/>
                <a:cs typeface="Arial"/>
              </a:rPr>
              <a:t>л</a:t>
            </a:r>
            <a:r>
              <a:rPr lang="ru-RU" sz="1200" dirty="0" smtClean="0">
                <a:latin typeface="Arial"/>
                <a:cs typeface="Arial"/>
              </a:rPr>
              <a:t>ению</a:t>
            </a:r>
            <a:r>
              <a:rPr lang="ru-RU" sz="1200" spc="-15" dirty="0" smtClean="0">
                <a:latin typeface="Arial"/>
                <a:cs typeface="Arial"/>
              </a:rPr>
              <a:t> </a:t>
            </a:r>
            <a:r>
              <a:rPr lang="ru-RU" sz="1200" dirty="0" smtClean="0">
                <a:latin typeface="Arial"/>
                <a:cs typeface="Arial"/>
              </a:rPr>
              <a:t>пр</a:t>
            </a:r>
            <a:r>
              <a:rPr lang="ru-RU" sz="1200" spc="5" dirty="0" smtClean="0">
                <a:latin typeface="Arial"/>
                <a:cs typeface="Arial"/>
              </a:rPr>
              <a:t>о</a:t>
            </a:r>
            <a:r>
              <a:rPr lang="ru-RU" sz="1200" dirty="0" smtClean="0">
                <a:latin typeface="Arial"/>
                <a:cs typeface="Arial"/>
              </a:rPr>
              <a:t>е</a:t>
            </a:r>
            <a:r>
              <a:rPr lang="ru-RU" sz="1200" spc="10" dirty="0" smtClean="0">
                <a:latin typeface="Arial"/>
                <a:cs typeface="Arial"/>
              </a:rPr>
              <a:t>к</a:t>
            </a:r>
            <a:r>
              <a:rPr lang="ru-RU" sz="1200" spc="-10" dirty="0" smtClean="0">
                <a:latin typeface="Arial"/>
                <a:cs typeface="Arial"/>
              </a:rPr>
              <a:t>т</a:t>
            </a:r>
            <a:r>
              <a:rPr lang="ru-RU" sz="1200" dirty="0" smtClean="0">
                <a:latin typeface="Arial"/>
                <a:cs typeface="Arial"/>
              </a:rPr>
              <a:t>а</a:t>
            </a:r>
            <a:r>
              <a:rPr lang="ru-RU" sz="1200" spc="-45" dirty="0" smtClean="0">
                <a:latin typeface="Arial"/>
                <a:cs typeface="Arial"/>
              </a:rPr>
              <a:t> </a:t>
            </a:r>
            <a:r>
              <a:rPr lang="ru-RU" sz="1200" spc="-5" dirty="0" smtClean="0">
                <a:latin typeface="Arial"/>
                <a:cs typeface="Arial"/>
              </a:rPr>
              <a:t>б</a:t>
            </a:r>
            <a:r>
              <a:rPr lang="ru-RU" sz="1200" spc="-25" dirty="0" smtClean="0">
                <a:latin typeface="Arial"/>
                <a:cs typeface="Arial"/>
              </a:rPr>
              <a:t>ю</a:t>
            </a:r>
            <a:r>
              <a:rPr lang="ru-RU" sz="1200" spc="-5" dirty="0" smtClean="0">
                <a:latin typeface="Arial"/>
                <a:cs typeface="Arial"/>
              </a:rPr>
              <a:t>д</a:t>
            </a:r>
            <a:r>
              <a:rPr lang="ru-RU" sz="1200" dirty="0" smtClean="0">
                <a:latin typeface="Arial"/>
                <a:cs typeface="Arial"/>
              </a:rPr>
              <a:t>ж</a:t>
            </a:r>
            <a:r>
              <a:rPr lang="ru-RU" sz="1200" spc="-30" dirty="0" smtClean="0">
                <a:latin typeface="Arial"/>
                <a:cs typeface="Arial"/>
              </a:rPr>
              <a:t>е</a:t>
            </a:r>
            <a:r>
              <a:rPr lang="ru-RU" sz="1200" spc="-10" dirty="0" smtClean="0">
                <a:latin typeface="Arial"/>
                <a:cs typeface="Arial"/>
              </a:rPr>
              <a:t>т</a:t>
            </a:r>
            <a:r>
              <a:rPr lang="ru-RU" sz="1200" dirty="0" smtClean="0">
                <a:latin typeface="Arial"/>
                <a:cs typeface="Arial"/>
              </a:rPr>
              <a:t>а</a:t>
            </a:r>
            <a:r>
              <a:rPr lang="ru-RU" sz="1200" spc="-20" dirty="0" smtClean="0">
                <a:latin typeface="Arial"/>
                <a:cs typeface="Arial"/>
              </a:rPr>
              <a:t> </a:t>
            </a:r>
            <a:r>
              <a:rPr lang="ru-RU" sz="1200" dirty="0" smtClean="0">
                <a:latin typeface="Arial"/>
                <a:cs typeface="Arial"/>
              </a:rPr>
              <a:t>с</a:t>
            </a:r>
            <a:r>
              <a:rPr lang="ru-RU" sz="1200" spc="-35" dirty="0" smtClean="0">
                <a:latin typeface="Arial"/>
                <a:cs typeface="Arial"/>
              </a:rPr>
              <a:t>е</a:t>
            </a:r>
            <a:r>
              <a:rPr lang="ru-RU" sz="1200" spc="-5" dirty="0" smtClean="0">
                <a:latin typeface="Arial"/>
                <a:cs typeface="Arial"/>
              </a:rPr>
              <a:t>л</a:t>
            </a:r>
            <a:r>
              <a:rPr lang="ru-RU" sz="1200" dirty="0" smtClean="0">
                <a:latin typeface="Arial"/>
                <a:cs typeface="Arial"/>
              </a:rPr>
              <a:t>ьс</a:t>
            </a:r>
            <a:r>
              <a:rPr lang="ru-RU" sz="1200" spc="10" dirty="0" smtClean="0">
                <a:latin typeface="Arial"/>
                <a:cs typeface="Arial"/>
              </a:rPr>
              <a:t>к</a:t>
            </a:r>
            <a:r>
              <a:rPr lang="ru-RU" sz="1200" dirty="0" smtClean="0">
                <a:latin typeface="Arial"/>
                <a:cs typeface="Arial"/>
              </a:rPr>
              <a:t>о</a:t>
            </a:r>
            <a:r>
              <a:rPr lang="ru-RU" sz="1200" spc="-30" dirty="0" smtClean="0">
                <a:latin typeface="Arial"/>
                <a:cs typeface="Arial"/>
              </a:rPr>
              <a:t>г</a:t>
            </a:r>
            <a:r>
              <a:rPr lang="ru-RU" sz="1200" dirty="0" smtClean="0">
                <a:latin typeface="Arial"/>
                <a:cs typeface="Arial"/>
              </a:rPr>
              <a:t>о</a:t>
            </a:r>
            <a:r>
              <a:rPr lang="ru-RU" sz="1200" spc="-20" dirty="0" smtClean="0">
                <a:latin typeface="Arial"/>
                <a:cs typeface="Arial"/>
              </a:rPr>
              <a:t> </a:t>
            </a:r>
            <a:r>
              <a:rPr lang="ru-RU" sz="1200" dirty="0" smtClean="0">
                <a:latin typeface="Arial"/>
                <a:cs typeface="Arial"/>
              </a:rPr>
              <a:t>пос</a:t>
            </a:r>
            <a:r>
              <a:rPr lang="ru-RU" sz="1200" spc="-30" dirty="0" smtClean="0">
                <a:latin typeface="Arial"/>
                <a:cs typeface="Arial"/>
              </a:rPr>
              <a:t>е</a:t>
            </a:r>
            <a:r>
              <a:rPr lang="ru-RU" sz="1200" spc="-5" dirty="0" smtClean="0">
                <a:latin typeface="Arial"/>
                <a:cs typeface="Arial"/>
              </a:rPr>
              <a:t>л</a:t>
            </a:r>
            <a:r>
              <a:rPr lang="ru-RU" sz="1200" dirty="0" smtClean="0">
                <a:latin typeface="Arial"/>
                <a:cs typeface="Arial"/>
              </a:rPr>
              <a:t>ения</a:t>
            </a:r>
            <a:r>
              <a:rPr lang="ru-RU" sz="1200" spc="-15" dirty="0" smtClean="0">
                <a:latin typeface="Arial"/>
                <a:cs typeface="Arial"/>
              </a:rPr>
              <a:t> </a:t>
            </a:r>
            <a:r>
              <a:rPr lang="ru-RU" sz="1200" dirty="0" smtClean="0">
                <a:latin typeface="Arial"/>
                <a:cs typeface="Arial"/>
              </a:rPr>
              <a:t>н</a:t>
            </a:r>
            <a:r>
              <a:rPr lang="ru-RU" sz="1200" spc="-25" dirty="0" smtClean="0">
                <a:latin typeface="Arial"/>
                <a:cs typeface="Arial"/>
              </a:rPr>
              <a:t>а</a:t>
            </a:r>
            <a:r>
              <a:rPr lang="ru-RU" sz="1200" dirty="0" smtClean="0">
                <a:latin typeface="Arial"/>
                <a:cs typeface="Arial"/>
              </a:rPr>
              <a:t>чина</a:t>
            </a:r>
            <a:r>
              <a:rPr lang="ru-RU" sz="1200" spc="-30" dirty="0" smtClean="0">
                <a:latin typeface="Arial"/>
                <a:cs typeface="Arial"/>
              </a:rPr>
              <a:t>е</a:t>
            </a:r>
            <a:r>
              <a:rPr lang="ru-RU" sz="1200" spc="-10" dirty="0" smtClean="0">
                <a:latin typeface="Arial"/>
                <a:cs typeface="Arial"/>
              </a:rPr>
              <a:t>т</a:t>
            </a:r>
            <a:r>
              <a:rPr lang="ru-RU" sz="1200" dirty="0" smtClean="0">
                <a:latin typeface="Arial"/>
                <a:cs typeface="Arial"/>
              </a:rPr>
              <a:t>ся</a:t>
            </a:r>
            <a:r>
              <a:rPr lang="ru-RU" sz="1200" spc="-25" dirty="0" smtClean="0">
                <a:latin typeface="Arial"/>
                <a:cs typeface="Arial"/>
              </a:rPr>
              <a:t> </a:t>
            </a:r>
            <a:r>
              <a:rPr lang="ru-RU" sz="1200" dirty="0" smtClean="0">
                <a:latin typeface="Arial"/>
                <a:cs typeface="Arial"/>
              </a:rPr>
              <a:t>за</a:t>
            </a:r>
            <a:r>
              <a:rPr lang="ru-RU" sz="1200" spc="-5" dirty="0" smtClean="0">
                <a:latin typeface="Arial"/>
                <a:cs typeface="Arial"/>
              </a:rPr>
              <a:t> </a:t>
            </a:r>
            <a:r>
              <a:rPr lang="ru-RU" sz="1200" dirty="0" smtClean="0">
                <a:latin typeface="Arial"/>
                <a:cs typeface="Arial"/>
              </a:rPr>
              <a:t>6 м</a:t>
            </a:r>
            <a:r>
              <a:rPr lang="ru-RU" sz="1200" spc="5" dirty="0" smtClean="0">
                <a:latin typeface="Arial"/>
                <a:cs typeface="Arial"/>
              </a:rPr>
              <a:t>е</a:t>
            </a:r>
            <a:r>
              <a:rPr lang="ru-RU" sz="1200" dirty="0" smtClean="0">
                <a:latin typeface="Arial"/>
                <a:cs typeface="Arial"/>
              </a:rPr>
              <a:t>ся</a:t>
            </a:r>
            <a:r>
              <a:rPr lang="ru-RU" sz="1200" spc="-20" dirty="0" smtClean="0">
                <a:latin typeface="Arial"/>
                <a:cs typeface="Arial"/>
              </a:rPr>
              <a:t>ц</a:t>
            </a:r>
            <a:r>
              <a:rPr lang="ru-RU" sz="1200" dirty="0" smtClean="0">
                <a:latin typeface="Arial"/>
                <a:cs typeface="Arial"/>
              </a:rPr>
              <a:t>ев</a:t>
            </a:r>
            <a:r>
              <a:rPr lang="ru-RU" sz="1200" spc="-15" dirty="0" smtClean="0">
                <a:latin typeface="Arial"/>
                <a:cs typeface="Arial"/>
              </a:rPr>
              <a:t> </a:t>
            </a:r>
            <a:r>
              <a:rPr lang="ru-RU" sz="1200" spc="-5" dirty="0" smtClean="0">
                <a:latin typeface="Arial"/>
                <a:cs typeface="Arial"/>
              </a:rPr>
              <a:t>д</a:t>
            </a:r>
            <a:r>
              <a:rPr lang="ru-RU" sz="1200" dirty="0" smtClean="0">
                <a:latin typeface="Arial"/>
                <a:cs typeface="Arial"/>
              </a:rPr>
              <a:t>о</a:t>
            </a:r>
            <a:r>
              <a:rPr lang="ru-RU" sz="1200" spc="-10" dirty="0" smtClean="0">
                <a:latin typeface="Arial"/>
                <a:cs typeface="Arial"/>
              </a:rPr>
              <a:t> </a:t>
            </a:r>
            <a:r>
              <a:rPr lang="ru-RU" sz="1200" dirty="0" smtClean="0">
                <a:latin typeface="Arial"/>
                <a:cs typeface="Arial"/>
              </a:rPr>
              <a:t>н</a:t>
            </a:r>
            <a:r>
              <a:rPr lang="ru-RU" sz="1200" spc="-25" dirty="0" smtClean="0">
                <a:latin typeface="Arial"/>
                <a:cs typeface="Arial"/>
              </a:rPr>
              <a:t>а</a:t>
            </a:r>
            <a:r>
              <a:rPr lang="ru-RU" sz="1200" dirty="0" smtClean="0">
                <a:latin typeface="Arial"/>
                <a:cs typeface="Arial"/>
              </a:rPr>
              <a:t>чала</a:t>
            </a:r>
            <a:r>
              <a:rPr lang="ru-RU" sz="1200" spc="-10" dirty="0" smtClean="0">
                <a:latin typeface="Arial"/>
                <a:cs typeface="Arial"/>
              </a:rPr>
              <a:t> </a:t>
            </a:r>
            <a:r>
              <a:rPr lang="ru-RU" sz="1200" spc="-20" dirty="0" smtClean="0">
                <a:latin typeface="Arial"/>
                <a:cs typeface="Arial"/>
              </a:rPr>
              <a:t>о</a:t>
            </a:r>
            <a:r>
              <a:rPr lang="ru-RU" sz="1200" dirty="0" smtClean="0">
                <a:latin typeface="Arial"/>
                <a:cs typeface="Arial"/>
              </a:rPr>
              <a:t>че</a:t>
            </a:r>
            <a:r>
              <a:rPr lang="ru-RU" sz="1200" spc="5" dirty="0" smtClean="0">
                <a:latin typeface="Arial"/>
                <a:cs typeface="Arial"/>
              </a:rPr>
              <a:t>р</a:t>
            </a:r>
            <a:r>
              <a:rPr lang="ru-RU" sz="1200" spc="-35" dirty="0" smtClean="0">
                <a:latin typeface="Arial"/>
                <a:cs typeface="Arial"/>
              </a:rPr>
              <a:t>е</a:t>
            </a:r>
            <a:r>
              <a:rPr lang="ru-RU" sz="1200" spc="-5" dirty="0" smtClean="0">
                <a:latin typeface="Arial"/>
                <a:cs typeface="Arial"/>
              </a:rPr>
              <a:t>д</a:t>
            </a:r>
            <a:r>
              <a:rPr lang="ru-RU" sz="1200" dirty="0" smtClean="0">
                <a:latin typeface="Arial"/>
                <a:cs typeface="Arial"/>
              </a:rPr>
              <a:t>но</a:t>
            </a:r>
            <a:r>
              <a:rPr lang="ru-RU" sz="1200" spc="-30" dirty="0" smtClean="0">
                <a:latin typeface="Arial"/>
                <a:cs typeface="Arial"/>
              </a:rPr>
              <a:t>г</a:t>
            </a:r>
            <a:r>
              <a:rPr lang="ru-RU" sz="1200" dirty="0" smtClean="0">
                <a:latin typeface="Arial"/>
                <a:cs typeface="Arial"/>
              </a:rPr>
              <a:t>о</a:t>
            </a:r>
            <a:r>
              <a:rPr lang="ru-RU" sz="1200" spc="-45" dirty="0" smtClean="0">
                <a:latin typeface="Arial"/>
                <a:cs typeface="Arial"/>
              </a:rPr>
              <a:t> </a:t>
            </a:r>
            <a:r>
              <a:rPr lang="ru-RU" sz="1200" spc="-5" dirty="0" smtClean="0">
                <a:latin typeface="Arial"/>
                <a:cs typeface="Arial"/>
              </a:rPr>
              <a:t>ф</a:t>
            </a:r>
            <a:r>
              <a:rPr lang="ru-RU" sz="1200" dirty="0" smtClean="0">
                <a:latin typeface="Arial"/>
                <a:cs typeface="Arial"/>
              </a:rPr>
              <a:t>инан</a:t>
            </a:r>
            <a:r>
              <a:rPr lang="ru-RU" sz="1200" spc="10" dirty="0" smtClean="0">
                <a:latin typeface="Arial"/>
                <a:cs typeface="Arial"/>
              </a:rPr>
              <a:t>с</a:t>
            </a:r>
            <a:r>
              <a:rPr lang="ru-RU" sz="1200" dirty="0" smtClean="0">
                <a:latin typeface="Arial"/>
                <a:cs typeface="Arial"/>
              </a:rPr>
              <a:t>о</a:t>
            </a:r>
            <a:r>
              <a:rPr lang="ru-RU" sz="1200" spc="-15" dirty="0" smtClean="0">
                <a:latin typeface="Arial"/>
                <a:cs typeface="Arial"/>
              </a:rPr>
              <a:t>в</a:t>
            </a:r>
            <a:r>
              <a:rPr lang="ru-RU" sz="1200" dirty="0" smtClean="0">
                <a:latin typeface="Arial"/>
                <a:cs typeface="Arial"/>
              </a:rPr>
              <a:t>о</a:t>
            </a:r>
            <a:r>
              <a:rPr lang="ru-RU" sz="1200" spc="-30" dirty="0" smtClean="0">
                <a:latin typeface="Arial"/>
                <a:cs typeface="Arial"/>
              </a:rPr>
              <a:t>г</a:t>
            </a:r>
            <a:r>
              <a:rPr lang="ru-RU" sz="1200" dirty="0" smtClean="0">
                <a:latin typeface="Arial"/>
                <a:cs typeface="Arial"/>
              </a:rPr>
              <a:t>о</a:t>
            </a:r>
            <a:r>
              <a:rPr lang="ru-RU" sz="1200" spc="-10" dirty="0" smtClean="0">
                <a:latin typeface="Arial"/>
                <a:cs typeface="Arial"/>
              </a:rPr>
              <a:t> </a:t>
            </a:r>
            <a:r>
              <a:rPr lang="ru-RU" sz="1200" spc="-30" dirty="0" smtClean="0">
                <a:latin typeface="Arial"/>
                <a:cs typeface="Arial"/>
              </a:rPr>
              <a:t>г</a:t>
            </a:r>
            <a:r>
              <a:rPr lang="ru-RU" sz="1200" spc="-20" dirty="0" smtClean="0">
                <a:latin typeface="Arial"/>
                <a:cs typeface="Arial"/>
              </a:rPr>
              <a:t>о</a:t>
            </a:r>
            <a:r>
              <a:rPr lang="ru-RU" sz="1200" spc="-5" dirty="0" smtClean="0">
                <a:latin typeface="Arial"/>
                <a:cs typeface="Arial"/>
              </a:rPr>
              <a:t>д</a:t>
            </a:r>
            <a:r>
              <a:rPr lang="ru-RU" sz="1200" dirty="0" smtClean="0">
                <a:latin typeface="Arial"/>
                <a:cs typeface="Arial"/>
              </a:rPr>
              <a:t>а.</a:t>
            </a:r>
            <a:r>
              <a:rPr lang="ru-RU" sz="1200" spc="5" dirty="0" smtClean="0">
                <a:latin typeface="Arial"/>
                <a:cs typeface="Arial"/>
              </a:rPr>
              <a:t> </a:t>
            </a:r>
            <a:r>
              <a:rPr lang="ru-RU" sz="1200" dirty="0" smtClean="0">
                <a:latin typeface="Arial"/>
                <a:cs typeface="Arial"/>
              </a:rPr>
              <a:t>А</a:t>
            </a:r>
            <a:r>
              <a:rPr lang="ru-RU" sz="1200" spc="-5" dirty="0" smtClean="0">
                <a:latin typeface="Arial"/>
                <a:cs typeface="Arial"/>
              </a:rPr>
              <a:t>д</a:t>
            </a:r>
            <a:r>
              <a:rPr lang="ru-RU" sz="1200" dirty="0" smtClean="0">
                <a:latin typeface="Arial"/>
                <a:cs typeface="Arial"/>
              </a:rPr>
              <a:t>министра</a:t>
            </a:r>
            <a:r>
              <a:rPr lang="ru-RU" sz="1200" spc="-5" dirty="0" smtClean="0">
                <a:latin typeface="Arial"/>
                <a:cs typeface="Arial"/>
              </a:rPr>
              <a:t>ц</a:t>
            </a:r>
            <a:r>
              <a:rPr lang="ru-RU" sz="1200" dirty="0" smtClean="0">
                <a:latin typeface="Arial"/>
                <a:cs typeface="Arial"/>
              </a:rPr>
              <a:t>ия</a:t>
            </a:r>
            <a:r>
              <a:rPr lang="ru-RU" sz="1200" spc="-5" dirty="0" smtClean="0">
                <a:latin typeface="Arial"/>
                <a:cs typeface="Arial"/>
              </a:rPr>
              <a:t> </a:t>
            </a:r>
            <a:r>
              <a:rPr lang="ru-RU" sz="1200" dirty="0" smtClean="0">
                <a:latin typeface="Arial"/>
                <a:cs typeface="Arial"/>
              </a:rPr>
              <a:t>с</a:t>
            </a:r>
            <a:r>
              <a:rPr lang="ru-RU" sz="1200" spc="-35" dirty="0" smtClean="0">
                <a:latin typeface="Arial"/>
                <a:cs typeface="Arial"/>
              </a:rPr>
              <a:t>е</a:t>
            </a:r>
            <a:r>
              <a:rPr lang="ru-RU" sz="1200" spc="-5" dirty="0" smtClean="0">
                <a:latin typeface="Arial"/>
                <a:cs typeface="Arial"/>
              </a:rPr>
              <a:t>л</a:t>
            </a:r>
            <a:r>
              <a:rPr lang="ru-RU" sz="1200" dirty="0" smtClean="0">
                <a:latin typeface="Arial"/>
                <a:cs typeface="Arial"/>
              </a:rPr>
              <a:t>ьс</a:t>
            </a:r>
            <a:r>
              <a:rPr lang="ru-RU" sz="1200" spc="10" dirty="0" smtClean="0">
                <a:latin typeface="Arial"/>
                <a:cs typeface="Arial"/>
              </a:rPr>
              <a:t>к</a:t>
            </a:r>
            <a:r>
              <a:rPr lang="ru-RU" sz="1200" dirty="0" smtClean="0">
                <a:latin typeface="Arial"/>
                <a:cs typeface="Arial"/>
              </a:rPr>
              <a:t>о</a:t>
            </a:r>
            <a:r>
              <a:rPr lang="ru-RU" sz="1200" spc="-30" dirty="0" smtClean="0">
                <a:latin typeface="Arial"/>
                <a:cs typeface="Arial"/>
              </a:rPr>
              <a:t>г</a:t>
            </a:r>
            <a:r>
              <a:rPr lang="ru-RU" sz="1200" dirty="0" smtClean="0">
                <a:latin typeface="Arial"/>
                <a:cs typeface="Arial"/>
              </a:rPr>
              <a:t>о пос</a:t>
            </a:r>
            <a:r>
              <a:rPr lang="ru-RU" sz="1200" spc="-30" dirty="0" smtClean="0">
                <a:latin typeface="Arial"/>
                <a:cs typeface="Arial"/>
              </a:rPr>
              <a:t>е</a:t>
            </a:r>
            <a:r>
              <a:rPr lang="ru-RU" sz="1200" spc="-5" dirty="0" smtClean="0">
                <a:latin typeface="Arial"/>
                <a:cs typeface="Arial"/>
              </a:rPr>
              <a:t>л</a:t>
            </a:r>
            <a:r>
              <a:rPr lang="ru-RU" sz="1200" dirty="0" smtClean="0">
                <a:latin typeface="Arial"/>
                <a:cs typeface="Arial"/>
              </a:rPr>
              <a:t>ения</a:t>
            </a:r>
            <a:r>
              <a:rPr lang="ru-RU" sz="1200" spc="-10" dirty="0" smtClean="0">
                <a:latin typeface="Arial"/>
                <a:cs typeface="Arial"/>
              </a:rPr>
              <a:t> </a:t>
            </a:r>
            <a:r>
              <a:rPr lang="ru-RU" sz="1200" spc="-15" dirty="0" smtClean="0">
                <a:latin typeface="Arial"/>
                <a:cs typeface="Arial"/>
              </a:rPr>
              <a:t>у</a:t>
            </a:r>
            <a:r>
              <a:rPr lang="ru-RU" sz="1200" dirty="0" smtClean="0">
                <a:latin typeface="Arial"/>
                <a:cs typeface="Arial"/>
              </a:rPr>
              <a:t>т</a:t>
            </a:r>
            <a:r>
              <a:rPr lang="ru-RU" sz="1200" spc="-15" dirty="0" smtClean="0">
                <a:latin typeface="Arial"/>
                <a:cs typeface="Arial"/>
              </a:rPr>
              <a:t>в</a:t>
            </a:r>
            <a:r>
              <a:rPr lang="ru-RU" sz="1200" dirty="0" smtClean="0">
                <a:latin typeface="Arial"/>
                <a:cs typeface="Arial"/>
              </a:rPr>
              <a:t>ержда</a:t>
            </a:r>
            <a:r>
              <a:rPr lang="ru-RU" sz="1200" spc="-30" dirty="0" smtClean="0">
                <a:latin typeface="Arial"/>
                <a:cs typeface="Arial"/>
              </a:rPr>
              <a:t>е</a:t>
            </a:r>
            <a:r>
              <a:rPr lang="ru-RU" sz="1200" dirty="0" smtClean="0">
                <a:latin typeface="Arial"/>
                <a:cs typeface="Arial"/>
              </a:rPr>
              <a:t>т</a:t>
            </a:r>
            <a:r>
              <a:rPr lang="ru-RU" sz="1200" spc="-35" dirty="0" smtClean="0">
                <a:latin typeface="Arial"/>
                <a:cs typeface="Arial"/>
              </a:rPr>
              <a:t> </a:t>
            </a:r>
            <a:r>
              <a:rPr lang="ru-RU" sz="1200" dirty="0" smtClean="0">
                <a:latin typeface="Arial"/>
                <a:cs typeface="Arial"/>
              </a:rPr>
              <a:t>пе</a:t>
            </a:r>
            <a:r>
              <a:rPr lang="ru-RU" sz="1200" spc="5" dirty="0" smtClean="0">
                <a:latin typeface="Arial"/>
                <a:cs typeface="Arial"/>
              </a:rPr>
              <a:t>р</a:t>
            </a:r>
            <a:r>
              <a:rPr lang="ru-RU" sz="1200" spc="-35" dirty="0" smtClean="0">
                <a:latin typeface="Arial"/>
                <a:cs typeface="Arial"/>
              </a:rPr>
              <a:t>е</a:t>
            </a:r>
            <a:r>
              <a:rPr lang="ru-RU" sz="1200" dirty="0" smtClean="0">
                <a:latin typeface="Arial"/>
                <a:cs typeface="Arial"/>
              </a:rPr>
              <a:t>чень</a:t>
            </a:r>
            <a:r>
              <a:rPr lang="ru-RU" sz="1200" spc="-35" dirty="0" smtClean="0">
                <a:latin typeface="Arial"/>
                <a:cs typeface="Arial"/>
              </a:rPr>
              <a:t> </a:t>
            </a:r>
            <a:r>
              <a:rPr lang="ru-RU" sz="1200" dirty="0" smtClean="0">
                <a:latin typeface="Arial"/>
                <a:cs typeface="Arial"/>
              </a:rPr>
              <a:t>м</a:t>
            </a:r>
            <a:r>
              <a:rPr lang="ru-RU" sz="1200" spc="5" dirty="0" smtClean="0">
                <a:latin typeface="Arial"/>
                <a:cs typeface="Arial"/>
              </a:rPr>
              <a:t>е</a:t>
            </a:r>
            <a:r>
              <a:rPr lang="ru-RU" sz="1200" dirty="0" smtClean="0">
                <a:latin typeface="Arial"/>
                <a:cs typeface="Arial"/>
              </a:rPr>
              <a:t>роприятий</a:t>
            </a:r>
            <a:r>
              <a:rPr lang="ru-RU" sz="1200" spc="-20" dirty="0" smtClean="0">
                <a:latin typeface="Arial"/>
                <a:cs typeface="Arial"/>
              </a:rPr>
              <a:t> </a:t>
            </a:r>
            <a:r>
              <a:rPr lang="ru-RU" sz="1200" dirty="0" smtClean="0">
                <a:latin typeface="Arial"/>
                <a:cs typeface="Arial"/>
              </a:rPr>
              <a:t>по</a:t>
            </a:r>
            <a:r>
              <a:rPr lang="ru-RU" sz="1200" spc="-10" dirty="0" smtClean="0">
                <a:latin typeface="Arial"/>
                <a:cs typeface="Arial"/>
              </a:rPr>
              <a:t> </a:t>
            </a:r>
            <a:r>
              <a:rPr lang="ru-RU" sz="1200" dirty="0" smtClean="0">
                <a:latin typeface="Arial"/>
                <a:cs typeface="Arial"/>
              </a:rPr>
              <a:t>р</a:t>
            </a:r>
            <a:r>
              <a:rPr lang="ru-RU" sz="1200" spc="-10" dirty="0" smtClean="0">
                <a:latin typeface="Arial"/>
                <a:cs typeface="Arial"/>
              </a:rPr>
              <a:t>а</a:t>
            </a:r>
            <a:r>
              <a:rPr lang="ru-RU" sz="1200" dirty="0" smtClean="0">
                <a:latin typeface="Arial"/>
                <a:cs typeface="Arial"/>
              </a:rPr>
              <a:t>з</a:t>
            </a:r>
            <a:r>
              <a:rPr lang="ru-RU" sz="1200" spc="5" dirty="0" smtClean="0">
                <a:latin typeface="Arial"/>
                <a:cs typeface="Arial"/>
              </a:rPr>
              <a:t>р</a:t>
            </a:r>
            <a:r>
              <a:rPr lang="ru-RU" sz="1200" dirty="0" smtClean="0">
                <a:latin typeface="Arial"/>
                <a:cs typeface="Arial"/>
              </a:rPr>
              <a:t>а</a:t>
            </a:r>
            <a:r>
              <a:rPr lang="ru-RU" sz="1200" spc="-5" dirty="0" smtClean="0">
                <a:latin typeface="Arial"/>
                <a:cs typeface="Arial"/>
              </a:rPr>
              <a:t>б</a:t>
            </a:r>
            <a:r>
              <a:rPr lang="ru-RU" sz="1200" spc="-35" dirty="0" smtClean="0">
                <a:latin typeface="Arial"/>
                <a:cs typeface="Arial"/>
              </a:rPr>
              <a:t>о</a:t>
            </a:r>
            <a:r>
              <a:rPr lang="ru-RU" sz="1200" dirty="0" smtClean="0">
                <a:latin typeface="Arial"/>
                <a:cs typeface="Arial"/>
              </a:rPr>
              <a:t>т</a:t>
            </a:r>
            <a:r>
              <a:rPr lang="ru-RU" sz="1200" spc="15" dirty="0" smtClean="0">
                <a:latin typeface="Arial"/>
                <a:cs typeface="Arial"/>
              </a:rPr>
              <a:t>к</a:t>
            </a:r>
            <a:r>
              <a:rPr lang="ru-RU" sz="1200" dirty="0" smtClean="0">
                <a:latin typeface="Arial"/>
                <a:cs typeface="Arial"/>
              </a:rPr>
              <a:t>е</a:t>
            </a:r>
            <a:r>
              <a:rPr lang="ru-RU" sz="1200" spc="-45" dirty="0" smtClean="0">
                <a:latin typeface="Arial"/>
                <a:cs typeface="Arial"/>
              </a:rPr>
              <a:t> </a:t>
            </a:r>
            <a:r>
              <a:rPr lang="ru-RU" sz="1200" dirty="0" smtClean="0">
                <a:latin typeface="Arial"/>
                <a:cs typeface="Arial"/>
              </a:rPr>
              <a:t>пр</a:t>
            </a:r>
            <a:r>
              <a:rPr lang="ru-RU" sz="1200" spc="5" dirty="0" smtClean="0">
                <a:latin typeface="Arial"/>
                <a:cs typeface="Arial"/>
              </a:rPr>
              <a:t>о</a:t>
            </a:r>
            <a:r>
              <a:rPr lang="ru-RU" sz="1200" dirty="0" smtClean="0">
                <a:latin typeface="Arial"/>
                <a:cs typeface="Arial"/>
              </a:rPr>
              <a:t>е</a:t>
            </a:r>
            <a:r>
              <a:rPr lang="ru-RU" sz="1200" spc="10" dirty="0" smtClean="0">
                <a:latin typeface="Arial"/>
                <a:cs typeface="Arial"/>
              </a:rPr>
              <a:t>к</a:t>
            </a:r>
            <a:r>
              <a:rPr lang="ru-RU" sz="1200" spc="-10" dirty="0" smtClean="0">
                <a:latin typeface="Arial"/>
                <a:cs typeface="Arial"/>
              </a:rPr>
              <a:t>т</a:t>
            </a:r>
            <a:r>
              <a:rPr lang="ru-RU" sz="1200" dirty="0" smtClean="0">
                <a:latin typeface="Arial"/>
                <a:cs typeface="Arial"/>
              </a:rPr>
              <a:t>а</a:t>
            </a:r>
            <a:r>
              <a:rPr lang="ru-RU" sz="1200" spc="-30" dirty="0" smtClean="0">
                <a:latin typeface="Arial"/>
                <a:cs typeface="Arial"/>
              </a:rPr>
              <a:t> </a:t>
            </a:r>
            <a:r>
              <a:rPr lang="ru-RU" sz="1200" spc="-5" dirty="0" smtClean="0">
                <a:latin typeface="Arial"/>
                <a:cs typeface="Arial"/>
              </a:rPr>
              <a:t>б</a:t>
            </a:r>
            <a:r>
              <a:rPr lang="ru-RU" sz="1200" spc="-25" dirty="0" smtClean="0">
                <a:latin typeface="Arial"/>
                <a:cs typeface="Arial"/>
              </a:rPr>
              <a:t>ю</a:t>
            </a:r>
            <a:r>
              <a:rPr lang="ru-RU" sz="1200" spc="-5" dirty="0" smtClean="0">
                <a:latin typeface="Arial"/>
                <a:cs typeface="Arial"/>
              </a:rPr>
              <a:t>д</a:t>
            </a:r>
            <a:r>
              <a:rPr lang="ru-RU" sz="1200" dirty="0" smtClean="0">
                <a:latin typeface="Arial"/>
                <a:cs typeface="Arial"/>
              </a:rPr>
              <a:t>ж</a:t>
            </a:r>
            <a:r>
              <a:rPr lang="ru-RU" sz="1200" spc="-30" dirty="0" smtClean="0">
                <a:latin typeface="Arial"/>
                <a:cs typeface="Arial"/>
              </a:rPr>
              <a:t>е</a:t>
            </a:r>
            <a:r>
              <a:rPr lang="ru-RU" sz="1200" spc="-10" dirty="0" smtClean="0">
                <a:latin typeface="Arial"/>
                <a:cs typeface="Arial"/>
              </a:rPr>
              <a:t>т</a:t>
            </a:r>
            <a:r>
              <a:rPr lang="ru-RU" sz="1200" dirty="0" smtClean="0">
                <a:latin typeface="Arial"/>
                <a:cs typeface="Arial"/>
              </a:rPr>
              <a:t>а, опр</a:t>
            </a:r>
            <a:r>
              <a:rPr lang="ru-RU" sz="1200" spc="-20" dirty="0" smtClean="0">
                <a:latin typeface="Arial"/>
                <a:cs typeface="Arial"/>
              </a:rPr>
              <a:t>е</a:t>
            </a:r>
            <a:r>
              <a:rPr lang="ru-RU" sz="1200" spc="-5" dirty="0" smtClean="0">
                <a:latin typeface="Arial"/>
                <a:cs typeface="Arial"/>
              </a:rPr>
              <a:t>д</a:t>
            </a:r>
            <a:r>
              <a:rPr lang="ru-RU" sz="1200" spc="-35" dirty="0" smtClean="0">
                <a:latin typeface="Arial"/>
                <a:cs typeface="Arial"/>
              </a:rPr>
              <a:t>е</a:t>
            </a:r>
            <a:r>
              <a:rPr lang="ru-RU" sz="1200" spc="-5" dirty="0" smtClean="0">
                <a:latin typeface="Arial"/>
                <a:cs typeface="Arial"/>
              </a:rPr>
              <a:t>л</a:t>
            </a:r>
            <a:r>
              <a:rPr lang="ru-RU" sz="1200" dirty="0" smtClean="0">
                <a:latin typeface="Arial"/>
                <a:cs typeface="Arial"/>
              </a:rPr>
              <a:t>я</a:t>
            </a:r>
            <a:r>
              <a:rPr lang="ru-RU" sz="1200" spc="-50" dirty="0" smtClean="0">
                <a:latin typeface="Arial"/>
                <a:cs typeface="Arial"/>
              </a:rPr>
              <a:t>е</a:t>
            </a:r>
            <a:r>
              <a:rPr lang="ru-RU" sz="1200" dirty="0" smtClean="0">
                <a:latin typeface="Arial"/>
                <a:cs typeface="Arial"/>
              </a:rPr>
              <a:t>т</a:t>
            </a:r>
            <a:r>
              <a:rPr lang="ru-RU" sz="1200" spc="-35" dirty="0" smtClean="0">
                <a:latin typeface="Arial"/>
                <a:cs typeface="Arial"/>
              </a:rPr>
              <a:t> </a:t>
            </a:r>
            <a:r>
              <a:rPr lang="ru-RU" sz="1200" spc="-20" dirty="0" smtClean="0">
                <a:latin typeface="Arial"/>
                <a:cs typeface="Arial"/>
              </a:rPr>
              <a:t>о</a:t>
            </a:r>
            <a:r>
              <a:rPr lang="ru-RU" sz="1200" dirty="0" smtClean="0">
                <a:latin typeface="Arial"/>
                <a:cs typeface="Arial"/>
              </a:rPr>
              <a:t>т</a:t>
            </a:r>
            <a:r>
              <a:rPr lang="ru-RU" sz="1200" spc="-15" dirty="0" smtClean="0">
                <a:latin typeface="Arial"/>
                <a:cs typeface="Arial"/>
              </a:rPr>
              <a:t>в</a:t>
            </a:r>
            <a:r>
              <a:rPr lang="ru-RU" sz="1200" spc="-35" dirty="0" smtClean="0">
                <a:latin typeface="Arial"/>
                <a:cs typeface="Arial"/>
              </a:rPr>
              <a:t>е</a:t>
            </a:r>
            <a:r>
              <a:rPr lang="ru-RU" sz="1200" spc="-10" dirty="0" smtClean="0">
                <a:latin typeface="Arial"/>
                <a:cs typeface="Arial"/>
              </a:rPr>
              <a:t>т</a:t>
            </a:r>
            <a:r>
              <a:rPr lang="ru-RU" sz="1200" dirty="0" smtClean="0">
                <a:latin typeface="Arial"/>
                <a:cs typeface="Arial"/>
              </a:rPr>
              <a:t>ст</a:t>
            </a:r>
            <a:r>
              <a:rPr lang="ru-RU" sz="1200" spc="-15" dirty="0" smtClean="0">
                <a:latin typeface="Arial"/>
                <a:cs typeface="Arial"/>
              </a:rPr>
              <a:t>в</a:t>
            </a:r>
            <a:r>
              <a:rPr lang="ru-RU" sz="1200" dirty="0" smtClean="0">
                <a:latin typeface="Arial"/>
                <a:cs typeface="Arial"/>
              </a:rPr>
              <a:t>ен</a:t>
            </a:r>
            <a:r>
              <a:rPr lang="ru-RU" sz="1200" spc="-5" dirty="0" smtClean="0">
                <a:latin typeface="Arial"/>
                <a:cs typeface="Arial"/>
              </a:rPr>
              <a:t>н</a:t>
            </a:r>
            <a:r>
              <a:rPr lang="ru-RU" sz="1200" dirty="0" smtClean="0">
                <a:latin typeface="Arial"/>
                <a:cs typeface="Arial"/>
              </a:rPr>
              <a:t>ых</a:t>
            </a:r>
            <a:r>
              <a:rPr lang="ru-RU" sz="1200" spc="-35" dirty="0" smtClean="0">
                <a:latin typeface="Arial"/>
                <a:cs typeface="Arial"/>
              </a:rPr>
              <a:t> </a:t>
            </a:r>
            <a:r>
              <a:rPr lang="ru-RU" sz="1200" dirty="0" smtClean="0">
                <a:latin typeface="Arial"/>
                <a:cs typeface="Arial"/>
              </a:rPr>
              <a:t>исп</a:t>
            </a:r>
            <a:r>
              <a:rPr lang="ru-RU" sz="1200" spc="-25" dirty="0" smtClean="0">
                <a:latin typeface="Arial"/>
                <a:cs typeface="Arial"/>
              </a:rPr>
              <a:t>о</a:t>
            </a:r>
            <a:r>
              <a:rPr lang="ru-RU" sz="1200" spc="-5" dirty="0" smtClean="0">
                <a:latin typeface="Arial"/>
                <a:cs typeface="Arial"/>
              </a:rPr>
              <a:t>л</a:t>
            </a:r>
            <a:r>
              <a:rPr lang="ru-RU" sz="1200" dirty="0" smtClean="0">
                <a:latin typeface="Arial"/>
                <a:cs typeface="Arial"/>
              </a:rPr>
              <a:t>ни</a:t>
            </a:r>
            <a:r>
              <a:rPr lang="ru-RU" sz="1200" spc="-15" dirty="0" smtClean="0">
                <a:latin typeface="Arial"/>
                <a:cs typeface="Arial"/>
              </a:rPr>
              <a:t>т</a:t>
            </a:r>
            <a:r>
              <a:rPr lang="ru-RU" sz="1200" spc="-35" dirty="0" smtClean="0">
                <a:latin typeface="Arial"/>
                <a:cs typeface="Arial"/>
              </a:rPr>
              <a:t>е</a:t>
            </a:r>
            <a:r>
              <a:rPr lang="ru-RU" sz="1200" spc="-5" dirty="0" smtClean="0">
                <a:latin typeface="Arial"/>
                <a:cs typeface="Arial"/>
              </a:rPr>
              <a:t>л</a:t>
            </a:r>
            <a:r>
              <a:rPr lang="ru-RU" sz="1200" dirty="0" smtClean="0">
                <a:latin typeface="Arial"/>
                <a:cs typeface="Arial"/>
              </a:rPr>
              <a:t>ей</a:t>
            </a:r>
            <a:r>
              <a:rPr lang="ru-RU" sz="1200" spc="-10" dirty="0" smtClean="0">
                <a:latin typeface="Arial"/>
                <a:cs typeface="Arial"/>
              </a:rPr>
              <a:t> </a:t>
            </a:r>
            <a:r>
              <a:rPr lang="ru-RU" sz="1200" dirty="0" smtClean="0">
                <a:latin typeface="Arial"/>
                <a:cs typeface="Arial"/>
              </a:rPr>
              <a:t>и с</a:t>
            </a:r>
            <a:r>
              <a:rPr lang="ru-RU" sz="1200" spc="5" dirty="0" smtClean="0">
                <a:latin typeface="Arial"/>
                <a:cs typeface="Arial"/>
              </a:rPr>
              <a:t>р</a:t>
            </a:r>
            <a:r>
              <a:rPr lang="ru-RU" sz="1200" dirty="0" smtClean="0">
                <a:latin typeface="Arial"/>
                <a:cs typeface="Arial"/>
              </a:rPr>
              <a:t>оки</a:t>
            </a:r>
            <a:r>
              <a:rPr lang="ru-RU" sz="1200" spc="-10" dirty="0" smtClean="0">
                <a:latin typeface="Arial"/>
                <a:cs typeface="Arial"/>
              </a:rPr>
              <a:t> </a:t>
            </a:r>
            <a:r>
              <a:rPr lang="ru-RU" sz="1200" dirty="0" smtClean="0">
                <a:latin typeface="Arial"/>
                <a:cs typeface="Arial"/>
              </a:rPr>
              <a:t>исп</a:t>
            </a:r>
            <a:r>
              <a:rPr lang="ru-RU" sz="1200" spc="-25" dirty="0" smtClean="0">
                <a:latin typeface="Arial"/>
                <a:cs typeface="Arial"/>
              </a:rPr>
              <a:t>о</a:t>
            </a:r>
            <a:r>
              <a:rPr lang="ru-RU" sz="1200" spc="-5" dirty="0" smtClean="0">
                <a:latin typeface="Arial"/>
                <a:cs typeface="Arial"/>
              </a:rPr>
              <a:t>л</a:t>
            </a:r>
            <a:r>
              <a:rPr lang="ru-RU" sz="1200" dirty="0" smtClean="0">
                <a:latin typeface="Arial"/>
                <a:cs typeface="Arial"/>
              </a:rPr>
              <a:t>нения.</a:t>
            </a:r>
          </a:p>
          <a:p>
            <a:pPr marL="12700" algn="just" defTabSz="360000">
              <a:lnSpc>
                <a:spcPct val="100000"/>
              </a:lnSpc>
            </a:pPr>
            <a:r>
              <a:rPr lang="ru-RU" sz="1200" spc="-5" dirty="0" smtClean="0">
                <a:latin typeface="Arial"/>
                <a:cs typeface="Arial"/>
              </a:rPr>
              <a:t>	Н</a:t>
            </a:r>
            <a:r>
              <a:rPr lang="ru-RU" sz="1200" dirty="0" smtClean="0">
                <a:latin typeface="Arial"/>
                <a:cs typeface="Arial"/>
              </a:rPr>
              <a:t>епоср</a:t>
            </a:r>
            <a:r>
              <a:rPr lang="ru-RU" sz="1200" spc="-25" dirty="0" smtClean="0">
                <a:latin typeface="Arial"/>
                <a:cs typeface="Arial"/>
              </a:rPr>
              <a:t>е</a:t>
            </a:r>
            <a:r>
              <a:rPr lang="ru-RU" sz="1200" spc="-5" dirty="0" smtClean="0">
                <a:latin typeface="Arial"/>
                <a:cs typeface="Arial"/>
              </a:rPr>
              <a:t>д</a:t>
            </a:r>
            <a:r>
              <a:rPr lang="ru-RU" sz="1200" dirty="0" smtClean="0">
                <a:latin typeface="Arial"/>
                <a:cs typeface="Arial"/>
              </a:rPr>
              <a:t>ст</a:t>
            </a:r>
            <a:r>
              <a:rPr lang="ru-RU" sz="1200" spc="-15" dirty="0" smtClean="0">
                <a:latin typeface="Arial"/>
                <a:cs typeface="Arial"/>
              </a:rPr>
              <a:t>в</a:t>
            </a:r>
            <a:r>
              <a:rPr lang="ru-RU" sz="1200" spc="-10" dirty="0" smtClean="0">
                <a:latin typeface="Arial"/>
                <a:cs typeface="Arial"/>
              </a:rPr>
              <a:t>е</a:t>
            </a:r>
            <a:r>
              <a:rPr lang="ru-RU" sz="1200" spc="-5" dirty="0" smtClean="0">
                <a:latin typeface="Arial"/>
                <a:cs typeface="Arial"/>
              </a:rPr>
              <a:t>нн</a:t>
            </a:r>
            <a:r>
              <a:rPr lang="ru-RU" sz="1200" dirty="0" smtClean="0">
                <a:latin typeface="Arial"/>
                <a:cs typeface="Arial"/>
              </a:rPr>
              <a:t>ое</a:t>
            </a:r>
            <a:r>
              <a:rPr lang="ru-RU" sz="1200" spc="-40" dirty="0" smtClean="0">
                <a:latin typeface="Arial"/>
                <a:cs typeface="Arial"/>
              </a:rPr>
              <a:t> </a:t>
            </a:r>
            <a:r>
              <a:rPr lang="ru-RU" sz="1200" spc="5" dirty="0" smtClean="0">
                <a:latin typeface="Arial"/>
                <a:cs typeface="Arial"/>
              </a:rPr>
              <a:t>с</a:t>
            </a:r>
            <a:r>
              <a:rPr lang="ru-RU" sz="1200" dirty="0" smtClean="0">
                <a:latin typeface="Arial"/>
                <a:cs typeface="Arial"/>
              </a:rPr>
              <a:t>ос</a:t>
            </a:r>
            <a:r>
              <a:rPr lang="ru-RU" sz="1200" spc="-10" dirty="0" smtClean="0">
                <a:latin typeface="Arial"/>
                <a:cs typeface="Arial"/>
              </a:rPr>
              <a:t>т</a:t>
            </a:r>
            <a:r>
              <a:rPr lang="ru-RU" sz="1200" dirty="0" smtClean="0">
                <a:latin typeface="Arial"/>
                <a:cs typeface="Arial"/>
              </a:rPr>
              <a:t>а</a:t>
            </a:r>
            <a:r>
              <a:rPr lang="ru-RU" sz="1200" spc="-25" dirty="0" smtClean="0">
                <a:latin typeface="Arial"/>
                <a:cs typeface="Arial"/>
              </a:rPr>
              <a:t>в</a:t>
            </a:r>
            <a:r>
              <a:rPr lang="ru-RU" sz="1200" spc="-5" dirty="0" smtClean="0">
                <a:latin typeface="Arial"/>
                <a:cs typeface="Arial"/>
              </a:rPr>
              <a:t>л</a:t>
            </a:r>
            <a:r>
              <a:rPr lang="ru-RU" sz="1200" dirty="0" smtClean="0">
                <a:latin typeface="Arial"/>
                <a:cs typeface="Arial"/>
              </a:rPr>
              <a:t>ение</a:t>
            </a:r>
            <a:r>
              <a:rPr lang="ru-RU" sz="1200" spc="-35" dirty="0" smtClean="0">
                <a:latin typeface="Arial"/>
                <a:cs typeface="Arial"/>
              </a:rPr>
              <a:t> </a:t>
            </a:r>
            <a:r>
              <a:rPr lang="ru-RU" sz="1200" spc="-5" dirty="0" smtClean="0">
                <a:latin typeface="Arial"/>
                <a:cs typeface="Arial"/>
              </a:rPr>
              <a:t>п</a:t>
            </a:r>
            <a:r>
              <a:rPr lang="ru-RU" sz="1200" dirty="0" smtClean="0">
                <a:latin typeface="Arial"/>
                <a:cs typeface="Arial"/>
              </a:rPr>
              <a:t>р</a:t>
            </a:r>
            <a:r>
              <a:rPr lang="ru-RU" sz="1200" spc="5" dirty="0" smtClean="0">
                <a:latin typeface="Arial"/>
                <a:cs typeface="Arial"/>
              </a:rPr>
              <a:t>о</a:t>
            </a:r>
            <a:r>
              <a:rPr lang="ru-RU" sz="1200" dirty="0" smtClean="0">
                <a:latin typeface="Arial"/>
                <a:cs typeface="Arial"/>
              </a:rPr>
              <a:t>е</a:t>
            </a:r>
            <a:r>
              <a:rPr lang="ru-RU" sz="1200" spc="15" dirty="0" smtClean="0">
                <a:latin typeface="Arial"/>
                <a:cs typeface="Arial"/>
              </a:rPr>
              <a:t>к</a:t>
            </a:r>
            <a:r>
              <a:rPr lang="ru-RU" sz="1200" spc="-15" dirty="0" smtClean="0">
                <a:latin typeface="Arial"/>
                <a:cs typeface="Arial"/>
              </a:rPr>
              <a:t>т</a:t>
            </a:r>
            <a:r>
              <a:rPr lang="ru-RU" sz="1200" dirty="0" smtClean="0">
                <a:latin typeface="Arial"/>
                <a:cs typeface="Arial"/>
              </a:rPr>
              <a:t>а</a:t>
            </a:r>
            <a:r>
              <a:rPr lang="ru-RU" sz="1200" spc="-35" dirty="0" smtClean="0">
                <a:latin typeface="Arial"/>
                <a:cs typeface="Arial"/>
              </a:rPr>
              <a:t> </a:t>
            </a:r>
            <a:r>
              <a:rPr lang="ru-RU" sz="1200" spc="-5" dirty="0" smtClean="0">
                <a:latin typeface="Arial"/>
                <a:cs typeface="Arial"/>
              </a:rPr>
              <a:t>б</a:t>
            </a:r>
            <a:r>
              <a:rPr lang="ru-RU" sz="1200" spc="-30" dirty="0" smtClean="0">
                <a:latin typeface="Arial"/>
                <a:cs typeface="Arial"/>
              </a:rPr>
              <a:t>ю</a:t>
            </a:r>
            <a:r>
              <a:rPr lang="ru-RU" sz="1200" spc="-5" dirty="0" smtClean="0">
                <a:latin typeface="Arial"/>
                <a:cs typeface="Arial"/>
              </a:rPr>
              <a:t>д</a:t>
            </a:r>
            <a:r>
              <a:rPr lang="ru-RU" sz="1200" dirty="0" smtClean="0">
                <a:latin typeface="Arial"/>
                <a:cs typeface="Arial"/>
              </a:rPr>
              <a:t>ж</a:t>
            </a:r>
            <a:r>
              <a:rPr lang="ru-RU" sz="1200" spc="-35" dirty="0" smtClean="0">
                <a:latin typeface="Arial"/>
                <a:cs typeface="Arial"/>
              </a:rPr>
              <a:t>е</a:t>
            </a:r>
            <a:r>
              <a:rPr lang="ru-RU" sz="1200" spc="-15" dirty="0" smtClean="0">
                <a:latin typeface="Arial"/>
                <a:cs typeface="Arial"/>
              </a:rPr>
              <a:t>т</a:t>
            </a:r>
            <a:r>
              <a:rPr lang="ru-RU" sz="1200" dirty="0" smtClean="0">
                <a:latin typeface="Arial"/>
                <a:cs typeface="Arial"/>
              </a:rPr>
              <a:t>а</a:t>
            </a:r>
            <a:r>
              <a:rPr lang="ru-RU" sz="1200" spc="-20" dirty="0" smtClean="0">
                <a:latin typeface="Arial"/>
                <a:cs typeface="Arial"/>
              </a:rPr>
              <a:t> </a:t>
            </a:r>
            <a:r>
              <a:rPr lang="ru-RU" sz="1200" dirty="0" smtClean="0">
                <a:latin typeface="Arial"/>
                <a:cs typeface="Arial"/>
              </a:rPr>
              <a:t>ос</a:t>
            </a:r>
            <a:r>
              <a:rPr lang="ru-RU" sz="1200" spc="-15" dirty="0" smtClean="0">
                <a:latin typeface="Arial"/>
                <a:cs typeface="Arial"/>
              </a:rPr>
              <a:t>у</a:t>
            </a:r>
            <a:r>
              <a:rPr lang="ru-RU" sz="1200" spc="-20" dirty="0" smtClean="0">
                <a:latin typeface="Arial"/>
                <a:cs typeface="Arial"/>
              </a:rPr>
              <a:t>щ</a:t>
            </a:r>
            <a:r>
              <a:rPr lang="ru-RU" sz="1200" dirty="0" smtClean="0">
                <a:latin typeface="Arial"/>
                <a:cs typeface="Arial"/>
              </a:rPr>
              <a:t>ест</a:t>
            </a:r>
            <a:r>
              <a:rPr lang="ru-RU" sz="1200" spc="-25" dirty="0" smtClean="0">
                <a:latin typeface="Arial"/>
                <a:cs typeface="Arial"/>
              </a:rPr>
              <a:t>в</a:t>
            </a:r>
            <a:r>
              <a:rPr lang="ru-RU" sz="1200" spc="-5" dirty="0" smtClean="0">
                <a:latin typeface="Arial"/>
                <a:cs typeface="Arial"/>
              </a:rPr>
              <a:t>ля</a:t>
            </a:r>
            <a:r>
              <a:rPr lang="ru-RU" sz="1200" spc="-35" dirty="0" smtClean="0">
                <a:latin typeface="Arial"/>
                <a:cs typeface="Arial"/>
              </a:rPr>
              <a:t>е</a:t>
            </a:r>
            <a:r>
              <a:rPr lang="ru-RU" sz="1200" dirty="0" smtClean="0">
                <a:latin typeface="Arial"/>
                <a:cs typeface="Arial"/>
              </a:rPr>
              <a:t>т</a:t>
            </a:r>
            <a:r>
              <a:rPr lang="ru-RU" sz="1200" spc="-10" dirty="0" smtClean="0">
                <a:latin typeface="Arial"/>
                <a:cs typeface="Arial"/>
              </a:rPr>
              <a:t> ф</a:t>
            </a:r>
            <a:r>
              <a:rPr lang="ru-RU" sz="1200" dirty="0" smtClean="0">
                <a:latin typeface="Arial"/>
                <a:cs typeface="Arial"/>
              </a:rPr>
              <a:t>и</a:t>
            </a:r>
            <a:r>
              <a:rPr lang="ru-RU" sz="1200" spc="-5" dirty="0" smtClean="0">
                <a:latin typeface="Arial"/>
                <a:cs typeface="Arial"/>
              </a:rPr>
              <a:t>н</a:t>
            </a:r>
            <a:r>
              <a:rPr lang="ru-RU" sz="1200" dirty="0" smtClean="0">
                <a:latin typeface="Arial"/>
                <a:cs typeface="Arial"/>
              </a:rPr>
              <a:t>ан</a:t>
            </a:r>
            <a:r>
              <a:rPr lang="ru-RU" sz="1200" spc="5" dirty="0" smtClean="0">
                <a:latin typeface="Arial"/>
                <a:cs typeface="Arial"/>
              </a:rPr>
              <a:t>с</a:t>
            </a:r>
            <a:r>
              <a:rPr lang="ru-RU" sz="1200" dirty="0" smtClean="0">
                <a:latin typeface="Arial"/>
                <a:cs typeface="Arial"/>
              </a:rPr>
              <a:t>о</a:t>
            </a:r>
            <a:r>
              <a:rPr lang="ru-RU" sz="1200" spc="-15" dirty="0" smtClean="0">
                <a:latin typeface="Arial"/>
                <a:cs typeface="Arial"/>
              </a:rPr>
              <a:t>в</a:t>
            </a:r>
            <a:r>
              <a:rPr lang="ru-RU" sz="1200" dirty="0" smtClean="0">
                <a:latin typeface="Arial"/>
                <a:cs typeface="Arial"/>
              </a:rPr>
              <a:t>ое упр</a:t>
            </a:r>
            <a:r>
              <a:rPr lang="ru-RU" sz="1200" spc="5" dirty="0" smtClean="0">
                <a:latin typeface="Arial"/>
                <a:cs typeface="Arial"/>
              </a:rPr>
              <a:t>а</a:t>
            </a:r>
            <a:r>
              <a:rPr lang="ru-RU" sz="1200" spc="-30" dirty="0" smtClean="0">
                <a:latin typeface="Arial"/>
                <a:cs typeface="Arial"/>
              </a:rPr>
              <a:t>в</a:t>
            </a:r>
            <a:r>
              <a:rPr lang="ru-RU" sz="1200" spc="-5" dirty="0" smtClean="0">
                <a:latin typeface="Arial"/>
                <a:cs typeface="Arial"/>
              </a:rPr>
              <a:t>л</a:t>
            </a:r>
            <a:r>
              <a:rPr lang="ru-RU" sz="1200" dirty="0" smtClean="0">
                <a:latin typeface="Arial"/>
                <a:cs typeface="Arial"/>
              </a:rPr>
              <a:t>ение администрации Николаевского муниципального района.</a:t>
            </a: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2856727" y="2996952"/>
            <a:ext cx="5900738" cy="1754326"/>
          </a:xfrm>
          <a:prstGeom prst="rect">
            <a:avLst/>
          </a:prstGeom>
          <a:solidFill>
            <a:srgbClr val="C7E6A4"/>
          </a:solidFill>
          <a:ln w="38100">
            <a:solidFill>
              <a:srgbClr val="43D126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defTabSz="360000" eaLnBrk="1" hangingPunct="1"/>
            <a:r>
              <a:rPr lang="ru-RU" altLang="ru-RU" sz="1200" dirty="0" smtClean="0"/>
              <a:t>	Сформированный проект бюджета Глава администрации сельского поселения вносит на рассмотрение Совета депутатов не позднее 15 ноября текущего финансового года.</a:t>
            </a:r>
          </a:p>
          <a:p>
            <a:pPr algn="just" defTabSz="360000" eaLnBrk="1" hangingPunct="1"/>
            <a:r>
              <a:rPr lang="ru-RU" altLang="ru-RU" sz="1200" dirty="0" smtClean="0"/>
              <a:t>	Совет депутатов направляет проект бюджета в постоянную бюджетную комиссию Совета депутатов для заключения о соответствии представленных документов и материалов Положению о бюджетном процессе сельского поселения.</a:t>
            </a:r>
          </a:p>
          <a:p>
            <a:pPr algn="just" defTabSz="360000" eaLnBrk="1" hangingPunct="1">
              <a:buFont typeface="Wingdings" pitchFamily="2" charset="2"/>
              <a:buNone/>
            </a:pPr>
            <a:r>
              <a:rPr lang="ru-RU" altLang="ru-RU" sz="1200" dirty="0" smtClean="0"/>
              <a:t>	Совет депутатов рассматривает проект решения </a:t>
            </a:r>
            <a:r>
              <a:rPr lang="ru-RU" altLang="ru-RU" sz="1200" smtClean="0"/>
              <a:t>о бюджете </a:t>
            </a:r>
            <a:r>
              <a:rPr lang="ru-RU" altLang="ru-RU" sz="1200" dirty="0" smtClean="0"/>
              <a:t>в одном  чтении.</a:t>
            </a:r>
            <a:endParaRPr lang="ru-RU" altLang="ru-RU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2851965" y="4887741"/>
            <a:ext cx="5905500" cy="11695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txBody>
          <a:bodyPr anchor="ctr">
            <a:spAutoFit/>
          </a:bodyPr>
          <a:lstStyle/>
          <a:p>
            <a:pPr algn="just">
              <a:defRPr/>
            </a:pPr>
            <a:endParaRPr lang="ru-RU" sz="500" dirty="0"/>
          </a:p>
          <a:p>
            <a:pPr algn="just" defTabSz="360000">
              <a:defRPr/>
            </a:pPr>
            <a:r>
              <a:rPr lang="ru-RU" sz="1200" dirty="0" smtClean="0"/>
              <a:t>	Проект </a:t>
            </a:r>
            <a:r>
              <a:rPr lang="ru-RU" sz="1200" dirty="0"/>
              <a:t>бюджета утверждается </a:t>
            </a:r>
            <a:r>
              <a:rPr lang="ru-RU" sz="1200" dirty="0" smtClean="0"/>
              <a:t>Советом депутатов </a:t>
            </a:r>
            <a:r>
              <a:rPr lang="ru-RU" sz="1200" dirty="0"/>
              <a:t>сельского поселения  в форме решения о </a:t>
            </a:r>
            <a:r>
              <a:rPr lang="ru-RU" sz="1200" dirty="0" smtClean="0"/>
              <a:t>бюджете. </a:t>
            </a:r>
            <a:endParaRPr lang="ru-RU" sz="1200" dirty="0"/>
          </a:p>
          <a:p>
            <a:pPr algn="just" defTabSz="360000">
              <a:defRPr/>
            </a:pPr>
            <a:r>
              <a:rPr lang="ru-RU" sz="1200" dirty="0" smtClean="0"/>
              <a:t>	Принятое </a:t>
            </a:r>
            <a:r>
              <a:rPr lang="ru-RU" sz="1200" dirty="0"/>
              <a:t>решение о бюджете подлежит </a:t>
            </a:r>
            <a:r>
              <a:rPr lang="ru-RU" sz="1200" dirty="0" smtClean="0"/>
              <a:t>официальному опубликованию (обнародованию) в Вестнике сельского поселения и на официальном сайте администрации.</a:t>
            </a:r>
            <a:endParaRPr lang="ru-RU" sz="1200" dirty="0"/>
          </a:p>
          <a:p>
            <a:pPr algn="just">
              <a:defRPr/>
            </a:pPr>
            <a:endParaRPr lang="ru-RU" sz="500" dirty="0"/>
          </a:p>
        </p:txBody>
      </p:sp>
      <p:sp>
        <p:nvSpPr>
          <p:cNvPr id="13" name="TextBox 12"/>
          <p:cNvSpPr txBox="1"/>
          <p:nvPr/>
        </p:nvSpPr>
        <p:spPr>
          <a:xfrm>
            <a:off x="8496000" y="648000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3497002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45"/>
          <p:cNvSpPr txBox="1"/>
          <p:nvPr/>
        </p:nvSpPr>
        <p:spPr>
          <a:xfrm>
            <a:off x="8496000" y="6480000"/>
            <a:ext cx="648072" cy="37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4" name="Группа 23"/>
          <p:cNvGrpSpPr/>
          <p:nvPr/>
        </p:nvGrpSpPr>
        <p:grpSpPr>
          <a:xfrm>
            <a:off x="26495" y="0"/>
            <a:ext cx="9082068" cy="856800"/>
            <a:chOff x="26495" y="0"/>
            <a:chExt cx="9082068" cy="856800"/>
          </a:xfrm>
        </p:grpSpPr>
        <p:sp>
          <p:nvSpPr>
            <p:cNvPr id="25" name="object 3"/>
            <p:cNvSpPr>
              <a:spLocks noChangeArrowheads="1"/>
            </p:cNvSpPr>
            <p:nvPr/>
          </p:nvSpPr>
          <p:spPr bwMode="auto">
            <a:xfrm>
              <a:off x="36000" y="342000"/>
              <a:ext cx="9072563" cy="514800"/>
            </a:xfrm>
            <a:prstGeom prst="rect">
              <a:avLst/>
            </a:prstGeom>
            <a:blipFill dpi="0" rotWithShape="1">
              <a:blip r:embed="rId2" cstate="print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ru-RU" altLang="ru-RU" smtClean="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7" name="TextBox 1"/>
            <p:cNvSpPr txBox="1">
              <a:spLocks noChangeArrowheads="1"/>
            </p:cNvSpPr>
            <p:nvPr/>
          </p:nvSpPr>
          <p:spPr bwMode="auto">
            <a:xfrm>
              <a:off x="26495" y="0"/>
              <a:ext cx="9067800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ru-RU" altLang="ru-RU" sz="1600" b="1" i="1" dirty="0" err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Нигирское</a:t>
              </a:r>
              <a:r>
                <a:rPr lang="ru-RU" altLang="ru-RU" sz="1600" b="1" i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сельское поселение Николаевского муниципального района Хабаровского края</a:t>
              </a:r>
              <a:endParaRPr lang="ru-RU" altLang="ru-RU" sz="16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7" name="Rectangle 32"/>
            <p:cNvSpPr>
              <a:spLocks noChangeArrowheads="1"/>
            </p:cNvSpPr>
            <p:nvPr/>
          </p:nvSpPr>
          <p:spPr bwMode="auto">
            <a:xfrm>
              <a:off x="470429" y="334800"/>
              <a:ext cx="8194103" cy="4462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altLang="ru-RU" sz="2300" b="1" i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Участие жителей поселения </a:t>
              </a:r>
              <a:r>
                <a:rPr lang="ru-RU" sz="2300" b="1" i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в обсуждении бюджета</a:t>
              </a:r>
              <a:endParaRPr lang="ru-RU" sz="23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</p:grpSp>
      <p:grpSp>
        <p:nvGrpSpPr>
          <p:cNvPr id="42" name="Группа 41"/>
          <p:cNvGrpSpPr/>
          <p:nvPr/>
        </p:nvGrpSpPr>
        <p:grpSpPr>
          <a:xfrm>
            <a:off x="360000" y="1921197"/>
            <a:ext cx="8401498" cy="3668043"/>
            <a:chOff x="360000" y="908721"/>
            <a:chExt cx="8401498" cy="3668043"/>
          </a:xfrm>
        </p:grpSpPr>
        <p:grpSp>
          <p:nvGrpSpPr>
            <p:cNvPr id="43" name="Группа 42"/>
            <p:cNvGrpSpPr/>
            <p:nvPr/>
          </p:nvGrpSpPr>
          <p:grpSpPr>
            <a:xfrm>
              <a:off x="2676614" y="2258870"/>
              <a:ext cx="709919" cy="915025"/>
              <a:chOff x="2680505" y="2389511"/>
              <a:chExt cx="521084" cy="648394"/>
            </a:xfrm>
          </p:grpSpPr>
          <p:sp>
            <p:nvSpPr>
              <p:cNvPr id="58" name="object 12"/>
              <p:cNvSpPr/>
              <p:nvPr/>
            </p:nvSpPr>
            <p:spPr>
              <a:xfrm>
                <a:off x="2680505" y="2390205"/>
                <a:ext cx="521084" cy="647700"/>
              </a:xfrm>
              <a:custGeom>
                <a:avLst/>
                <a:gdLst/>
                <a:ahLst/>
                <a:cxnLst/>
                <a:rect l="l" t="t" r="r" b="b"/>
                <a:pathLst>
                  <a:path w="1081404" h="647700">
                    <a:moveTo>
                      <a:pt x="757174" y="0"/>
                    </a:moveTo>
                    <a:lnTo>
                      <a:pt x="757174" y="161925"/>
                    </a:lnTo>
                    <a:lnTo>
                      <a:pt x="0" y="161925"/>
                    </a:lnTo>
                    <a:lnTo>
                      <a:pt x="0" y="485775"/>
                    </a:lnTo>
                    <a:lnTo>
                      <a:pt x="757174" y="485775"/>
                    </a:lnTo>
                    <a:lnTo>
                      <a:pt x="757174" y="647700"/>
                    </a:lnTo>
                    <a:lnTo>
                      <a:pt x="1081024" y="323850"/>
                    </a:lnTo>
                    <a:lnTo>
                      <a:pt x="757174" y="0"/>
                    </a:lnTo>
                    <a:close/>
                  </a:path>
                </a:pathLst>
              </a:custGeom>
              <a:solidFill>
                <a:srgbClr val="7575D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endParaRPr/>
              </a:p>
            </p:txBody>
          </p:sp>
          <p:sp>
            <p:nvSpPr>
              <p:cNvPr id="59" name="object 13"/>
              <p:cNvSpPr/>
              <p:nvPr/>
            </p:nvSpPr>
            <p:spPr>
              <a:xfrm>
                <a:off x="2680505" y="2389511"/>
                <a:ext cx="521084" cy="647700"/>
              </a:xfrm>
              <a:custGeom>
                <a:avLst/>
                <a:gdLst/>
                <a:ahLst/>
                <a:cxnLst/>
                <a:rect l="l" t="t" r="r" b="b"/>
                <a:pathLst>
                  <a:path w="1081404" h="647700">
                    <a:moveTo>
                      <a:pt x="0" y="161925"/>
                    </a:moveTo>
                    <a:lnTo>
                      <a:pt x="757174" y="161925"/>
                    </a:lnTo>
                    <a:lnTo>
                      <a:pt x="757174" y="0"/>
                    </a:lnTo>
                    <a:lnTo>
                      <a:pt x="1081024" y="323850"/>
                    </a:lnTo>
                    <a:lnTo>
                      <a:pt x="757174" y="647700"/>
                    </a:lnTo>
                    <a:lnTo>
                      <a:pt x="757174" y="485775"/>
                    </a:lnTo>
                    <a:lnTo>
                      <a:pt x="0" y="485775"/>
                    </a:lnTo>
                    <a:lnTo>
                      <a:pt x="0" y="161925"/>
                    </a:lnTo>
                    <a:close/>
                  </a:path>
                </a:pathLst>
              </a:custGeom>
              <a:ln w="25399">
                <a:solidFill>
                  <a:srgbClr val="333399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endParaRPr/>
              </a:p>
            </p:txBody>
          </p:sp>
        </p:grpSp>
        <p:grpSp>
          <p:nvGrpSpPr>
            <p:cNvPr id="44" name="Группа 43"/>
            <p:cNvGrpSpPr/>
            <p:nvPr/>
          </p:nvGrpSpPr>
          <p:grpSpPr>
            <a:xfrm>
              <a:off x="360000" y="908721"/>
              <a:ext cx="2286165" cy="3668043"/>
              <a:chOff x="1" y="10122"/>
              <a:chExt cx="2289325" cy="1647469"/>
            </a:xfrm>
            <a:scene3d>
              <a:camera prst="orthographicFront"/>
              <a:lightRig rig="flat" dir="t"/>
            </a:scene3d>
          </p:grpSpPr>
          <p:sp>
            <p:nvSpPr>
              <p:cNvPr id="56" name="Скругленный прямоугольник 55"/>
              <p:cNvSpPr/>
              <p:nvPr/>
            </p:nvSpPr>
            <p:spPr>
              <a:xfrm>
                <a:off x="1" y="10122"/>
                <a:ext cx="2289325" cy="1647469"/>
              </a:xfrm>
              <a:prstGeom prst="roundRect">
                <a:avLst/>
              </a:prstGeom>
              <a:sp3d prstMaterial="plastic">
                <a:bevelT w="120900" h="88900"/>
                <a:bevelB w="88900" h="31750" prst="angle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2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57" name="Скругленный прямоугольник 4"/>
              <p:cNvSpPr/>
              <p:nvPr/>
            </p:nvSpPr>
            <p:spPr>
              <a:xfrm>
                <a:off x="57921" y="293112"/>
                <a:ext cx="2173483" cy="1070693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219099" tIns="0" rIns="219099" bIns="0" numCol="1" spcCol="1270" anchor="ctr" anchorCtr="0">
                <a:noAutofit/>
              </a:bodyPr>
              <a:lstStyle/>
              <a:p>
                <a:pPr lvl="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600" b="1" kern="12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Составление проекта бюджета</a:t>
                </a:r>
                <a:endParaRPr lang="ru-RU" sz="1600" b="1" kern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5" name="Группа 44"/>
            <p:cNvGrpSpPr/>
            <p:nvPr/>
          </p:nvGrpSpPr>
          <p:grpSpPr>
            <a:xfrm>
              <a:off x="3416195" y="908721"/>
              <a:ext cx="2286168" cy="3668043"/>
              <a:chOff x="-775468" y="1745908"/>
              <a:chExt cx="2289325" cy="1647469"/>
            </a:xfrm>
            <a:scene3d>
              <a:camera prst="orthographicFront"/>
              <a:lightRig rig="flat" dir="t"/>
            </a:scene3d>
          </p:grpSpPr>
          <p:sp>
            <p:nvSpPr>
              <p:cNvPr id="54" name="Скругленный прямоугольник 53"/>
              <p:cNvSpPr/>
              <p:nvPr/>
            </p:nvSpPr>
            <p:spPr>
              <a:xfrm>
                <a:off x="-775468" y="1745908"/>
                <a:ext cx="2289325" cy="1647469"/>
              </a:xfrm>
              <a:prstGeom prst="roundRect">
                <a:avLst/>
              </a:prstGeom>
              <a:gradFill rotWithShape="0">
                <a:gsLst>
                  <a:gs pos="0">
                    <a:srgbClr val="43D126"/>
                  </a:gs>
                  <a:gs pos="0">
                    <a:schemeClr val="accent5">
                      <a:hueOff val="-4966938"/>
                      <a:satOff val="19906"/>
                      <a:lumOff val="4314"/>
                      <a:alphaOff val="0"/>
                      <a:shade val="51000"/>
                      <a:satMod val="130000"/>
                    </a:schemeClr>
                  </a:gs>
                  <a:gs pos="80000">
                    <a:schemeClr val="accent5">
                      <a:hueOff val="-4966938"/>
                      <a:satOff val="19906"/>
                      <a:lumOff val="4314"/>
                      <a:alphaOff val="0"/>
                      <a:shade val="93000"/>
                      <a:satMod val="130000"/>
                    </a:schemeClr>
                  </a:gs>
                  <a:gs pos="100000">
                    <a:schemeClr val="accent5">
                      <a:hueOff val="-4966938"/>
                      <a:satOff val="19906"/>
                      <a:lumOff val="4314"/>
                      <a:alphaOff val="0"/>
                      <a:shade val="94000"/>
                      <a:satMod val="135000"/>
                    </a:schemeClr>
                  </a:gs>
                </a:gsLst>
              </a:gradFill>
              <a:sp3d prstMaterial="plastic">
                <a:bevelT w="120900" h="88900"/>
                <a:bevelB w="88900" h="31750" prst="angle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2">
                <a:schemeClr val="accent5">
                  <a:hueOff val="-4966938"/>
                  <a:satOff val="19906"/>
                  <a:lumOff val="4314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55" name="Скругленный прямоугольник 4"/>
              <p:cNvSpPr/>
              <p:nvPr/>
            </p:nvSpPr>
            <p:spPr>
              <a:xfrm>
                <a:off x="-723189" y="2028898"/>
                <a:ext cx="2173484" cy="1070693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219099" tIns="0" rIns="219099" bIns="0" numCol="1" spcCol="1270" anchor="ctr" anchorCtr="0">
                <a:noAutofit/>
              </a:bodyPr>
              <a:lstStyle/>
              <a:p>
                <a:pPr marL="12065" marR="6350" indent="-1905" algn="ctr">
                  <a:lnSpc>
                    <a:spcPct val="100000"/>
                  </a:lnSpc>
                </a:pPr>
                <a:r>
                  <a:rPr lang="ru-RU" sz="1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В</a:t>
                </a:r>
                <a:r>
                  <a:rPr lang="ru-RU" sz="1600" b="1" spc="-1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не</a:t>
                </a:r>
                <a:r>
                  <a:rPr lang="ru-RU" sz="1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се</a:t>
                </a:r>
                <a:r>
                  <a:rPr lang="ru-RU" sz="1600" b="1" spc="-5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н</a:t>
                </a:r>
                <a:r>
                  <a:rPr lang="ru-RU" sz="1600" b="1" spc="-1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и</a:t>
                </a:r>
                <a:r>
                  <a:rPr lang="ru-RU" sz="1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е </a:t>
                </a:r>
                <a:r>
                  <a:rPr lang="ru-RU" sz="1600" b="1" spc="-5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п</a:t>
                </a:r>
                <a:r>
                  <a:rPr lang="ru-RU" sz="1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ред</a:t>
                </a:r>
                <a:r>
                  <a:rPr lang="ru-RU" sz="1600" b="1" spc="-1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л</a:t>
                </a:r>
                <a:r>
                  <a:rPr lang="ru-RU" sz="1600" b="1" spc="-15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о</a:t>
                </a:r>
                <a:r>
                  <a:rPr lang="ru-RU" sz="1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же</a:t>
                </a:r>
                <a:r>
                  <a:rPr lang="ru-RU" sz="1600" b="1" spc="-5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н</a:t>
                </a:r>
                <a:r>
                  <a:rPr lang="ru-RU" sz="1600" b="1" spc="-1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и</a:t>
                </a:r>
                <a:r>
                  <a:rPr lang="ru-RU" sz="1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й </a:t>
                </a:r>
                <a:r>
                  <a:rPr lang="ru-RU" sz="1600" b="1" spc="-5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п</a:t>
                </a:r>
                <a:r>
                  <a:rPr lang="ru-RU" sz="1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о</a:t>
                </a:r>
                <a:r>
                  <a:rPr lang="ru-RU" sz="1600" b="1" spc="1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 </a:t>
                </a:r>
                <a:r>
                  <a:rPr lang="ru-RU" sz="1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б</a:t>
                </a:r>
                <a:r>
                  <a:rPr lang="ru-RU" sz="1600" b="1" spc="-15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ю</a:t>
                </a:r>
                <a:r>
                  <a:rPr lang="ru-RU" sz="1600" b="1" spc="-1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д</a:t>
                </a:r>
                <a:r>
                  <a:rPr lang="ru-RU" sz="1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ж</a:t>
                </a:r>
                <a:r>
                  <a:rPr lang="ru-RU" sz="1600" b="1" spc="-1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е</a:t>
                </a:r>
                <a:r>
                  <a:rPr lang="ru-RU" sz="1600" b="1" spc="1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т</a:t>
                </a:r>
                <a:r>
                  <a:rPr lang="ru-RU" sz="1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у </a:t>
                </a:r>
                <a:r>
                  <a:rPr lang="ru-RU" sz="1600" b="1" spc="-5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н</a:t>
                </a:r>
                <a:r>
                  <a:rPr lang="ru-RU" sz="1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а П</a:t>
                </a:r>
                <a:r>
                  <a:rPr lang="ru-RU" sz="1600" b="1" spc="-3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у</a:t>
                </a:r>
                <a:r>
                  <a:rPr lang="ru-RU" sz="1600" b="1" spc="-25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б</a:t>
                </a:r>
                <a:r>
                  <a:rPr lang="ru-RU" sz="1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л</a:t>
                </a:r>
                <a:r>
                  <a:rPr lang="ru-RU" sz="1600" b="1" spc="-1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и</a:t>
                </a:r>
                <a:r>
                  <a:rPr lang="ru-RU" sz="1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ч</a:t>
                </a:r>
                <a:r>
                  <a:rPr lang="ru-RU" sz="1600" b="1" spc="-1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н</a:t>
                </a:r>
                <a:r>
                  <a:rPr lang="ru-RU" sz="1600" b="1" spc="-5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ы</a:t>
                </a:r>
                <a:r>
                  <a:rPr lang="ru-RU" sz="1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е с</a:t>
                </a:r>
                <a:r>
                  <a:rPr lang="ru-RU" sz="1600" b="1" spc="-5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л</a:t>
                </a:r>
                <a:r>
                  <a:rPr lang="ru-RU" sz="1600" b="1" spc="-35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у</a:t>
                </a:r>
                <a:r>
                  <a:rPr lang="ru-RU" sz="1600" b="1" spc="-2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ш</a:t>
                </a:r>
                <a:r>
                  <a:rPr lang="ru-RU" sz="1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ан</a:t>
                </a:r>
                <a:r>
                  <a:rPr lang="ru-RU" sz="1600" b="1" spc="-15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и</a:t>
                </a:r>
                <a:r>
                  <a:rPr lang="ru-RU" sz="1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я</a:t>
                </a:r>
                <a:endParaRPr lang="ru-RU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endParaRPr>
              </a:p>
            </p:txBody>
          </p:sp>
        </p:grpSp>
        <p:grpSp>
          <p:nvGrpSpPr>
            <p:cNvPr id="47" name="Группа 46"/>
            <p:cNvGrpSpPr/>
            <p:nvPr/>
          </p:nvGrpSpPr>
          <p:grpSpPr>
            <a:xfrm>
              <a:off x="6475333" y="908721"/>
              <a:ext cx="2286165" cy="3668043"/>
              <a:chOff x="-807411" y="3517505"/>
              <a:chExt cx="2289325" cy="1647469"/>
            </a:xfrm>
            <a:scene3d>
              <a:camera prst="orthographicFront"/>
              <a:lightRig rig="flat" dir="t"/>
            </a:scene3d>
          </p:grpSpPr>
          <p:sp>
            <p:nvSpPr>
              <p:cNvPr id="52" name="Скругленный прямоугольник 51"/>
              <p:cNvSpPr/>
              <p:nvPr/>
            </p:nvSpPr>
            <p:spPr>
              <a:xfrm>
                <a:off x="-807411" y="3517505"/>
                <a:ext cx="2289325" cy="1647469"/>
              </a:xfrm>
              <a:prstGeom prst="roundRect">
                <a:avLst/>
              </a:prstGeom>
              <a:sp3d prstMaterial="plastic">
                <a:bevelT w="120900" h="88900"/>
                <a:bevelB w="88900" h="31750" prst="angle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5">
                  <a:hueOff val="-9933876"/>
                  <a:satOff val="39811"/>
                  <a:lumOff val="8628"/>
                  <a:alphaOff val="0"/>
                </a:schemeClr>
              </a:fillRef>
              <a:effectRef idx="2">
                <a:schemeClr val="accent5">
                  <a:hueOff val="-9933876"/>
                  <a:satOff val="39811"/>
                  <a:lumOff val="8628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53" name="Скругленный прямоугольник 4"/>
              <p:cNvSpPr/>
              <p:nvPr/>
            </p:nvSpPr>
            <p:spPr>
              <a:xfrm>
                <a:off x="-723189" y="3800495"/>
                <a:ext cx="2173481" cy="1070693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219099" tIns="0" rIns="219099" bIns="0" numCol="1" spcCol="1270" anchor="ctr" anchorCtr="0">
                <a:noAutofit/>
              </a:bodyPr>
              <a:lstStyle/>
              <a:p>
                <a:pPr marL="12700" marR="6350" algn="ctr">
                  <a:lnSpc>
                    <a:spcPct val="100000"/>
                  </a:lnSpc>
                </a:pPr>
                <a:r>
                  <a:rPr lang="ru-RU" sz="1600" b="1" spc="-25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Р</a:t>
                </a:r>
                <a:r>
                  <a:rPr lang="ru-RU" sz="1600" b="1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егис</a:t>
                </a:r>
                <a:r>
                  <a:rPr lang="ru-RU" sz="1600" b="1" spc="-1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т</a:t>
                </a:r>
                <a:r>
                  <a:rPr lang="ru-RU" sz="1600" b="1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рац</a:t>
                </a:r>
                <a:r>
                  <a:rPr lang="ru-RU" sz="1600" b="1" spc="-1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и</a:t>
                </a:r>
                <a:r>
                  <a:rPr lang="ru-RU" sz="1600" b="1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я </a:t>
                </a:r>
                <a:r>
                  <a:rPr lang="ru-RU" sz="1600" b="1" spc="-5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п</a:t>
                </a:r>
                <a:r>
                  <a:rPr lang="ru-RU" sz="1600" b="1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еред </a:t>
                </a:r>
                <a:r>
                  <a:rPr lang="ru-RU" sz="1600" b="1" spc="-5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н</a:t>
                </a:r>
                <a:r>
                  <a:rPr lang="ru-RU" sz="1600" b="1" spc="-2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а</a:t>
                </a:r>
                <a:r>
                  <a:rPr lang="ru-RU" sz="1600" b="1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ча</a:t>
                </a:r>
                <a:r>
                  <a:rPr lang="ru-RU" sz="1600" b="1" spc="-1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л</a:t>
                </a:r>
                <a:r>
                  <a:rPr lang="ru-RU" sz="1600" b="1" spc="-15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о</a:t>
                </a:r>
                <a:r>
                  <a:rPr lang="ru-RU" sz="1600" b="1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м </a:t>
                </a:r>
                <a:r>
                  <a:rPr lang="ru-RU" sz="1600" b="1" spc="-5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п</a:t>
                </a:r>
                <a:r>
                  <a:rPr lang="ru-RU" sz="1600" b="1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ро</a:t>
                </a:r>
                <a:r>
                  <a:rPr lang="ru-RU" sz="1600" b="1" spc="-25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в</a:t>
                </a:r>
                <a:r>
                  <a:rPr lang="ru-RU" sz="1600" b="1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е</a:t>
                </a:r>
                <a:r>
                  <a:rPr lang="ru-RU" sz="1600" b="1" spc="-1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д</a:t>
                </a:r>
                <a:r>
                  <a:rPr lang="ru-RU" sz="1600" b="1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е</a:t>
                </a:r>
                <a:r>
                  <a:rPr lang="ru-RU" sz="1600" b="1" spc="-5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н</a:t>
                </a:r>
                <a:r>
                  <a:rPr lang="ru-RU" sz="1600" b="1" spc="-1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и</a:t>
                </a:r>
                <a:r>
                  <a:rPr lang="ru-RU" sz="1600" b="1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я и</a:t>
                </a:r>
                <a:r>
                  <a:rPr lang="ru-RU" sz="1600" b="1" spc="5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 </a:t>
                </a:r>
                <a:r>
                  <a:rPr lang="ru-RU" sz="1600" b="1" spc="-35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у</a:t>
                </a:r>
                <a:r>
                  <a:rPr lang="ru-RU" sz="1600" b="1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час</a:t>
                </a:r>
                <a:r>
                  <a:rPr lang="ru-RU" sz="1600" b="1" spc="-15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т</a:t>
                </a:r>
                <a:r>
                  <a:rPr lang="ru-RU" sz="1600" b="1" spc="-1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и</a:t>
                </a:r>
                <a:r>
                  <a:rPr lang="ru-RU" sz="1600" b="1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е</a:t>
                </a:r>
                <a:r>
                  <a:rPr lang="ru-RU" sz="1600" b="1" spc="15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 </a:t>
                </a:r>
                <a:r>
                  <a:rPr lang="ru-RU" sz="1600" b="1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в П</a:t>
                </a:r>
                <a:r>
                  <a:rPr lang="ru-RU" sz="1600" b="1" spc="-3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у</a:t>
                </a:r>
                <a:r>
                  <a:rPr lang="ru-RU" sz="1600" b="1" spc="-25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б</a:t>
                </a:r>
                <a:r>
                  <a:rPr lang="ru-RU" sz="1600" b="1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л</a:t>
                </a:r>
                <a:r>
                  <a:rPr lang="ru-RU" sz="1600" b="1" spc="-1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и</a:t>
                </a:r>
                <a:r>
                  <a:rPr lang="ru-RU" sz="1600" b="1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ч</a:t>
                </a:r>
                <a:r>
                  <a:rPr lang="ru-RU" sz="1600" b="1" spc="-1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н</a:t>
                </a:r>
                <a:r>
                  <a:rPr lang="ru-RU" sz="1600" b="1" spc="-5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ы</a:t>
                </a:r>
                <a:r>
                  <a:rPr lang="ru-RU" sz="1600" b="1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х с</a:t>
                </a:r>
                <a:r>
                  <a:rPr lang="ru-RU" sz="1600" b="1" spc="-1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л</a:t>
                </a:r>
                <a:r>
                  <a:rPr lang="ru-RU" sz="1600" b="1" spc="-35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у</a:t>
                </a:r>
                <a:r>
                  <a:rPr lang="ru-RU" sz="1600" b="1" spc="-2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ш</a:t>
                </a:r>
                <a:r>
                  <a:rPr lang="ru-RU" sz="1600" b="1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а</a:t>
                </a:r>
                <a:r>
                  <a:rPr lang="ru-RU" sz="1600" b="1" spc="-5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н</a:t>
                </a:r>
                <a:r>
                  <a:rPr lang="ru-RU" sz="1600" b="1" spc="-1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и</a:t>
                </a:r>
                <a:r>
                  <a:rPr lang="ru-RU" sz="1600" b="1" spc="-5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я</a:t>
                </a:r>
                <a:r>
                  <a:rPr lang="ru-RU" sz="1600" b="1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cs typeface="Arial"/>
                  </a:rPr>
                  <a:t>х</a:t>
                </a:r>
                <a:endParaRPr lang="ru-RU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endParaRPr>
              </a:p>
            </p:txBody>
          </p:sp>
        </p:grpSp>
        <p:grpSp>
          <p:nvGrpSpPr>
            <p:cNvPr id="48" name="Группа 47"/>
            <p:cNvGrpSpPr/>
            <p:nvPr/>
          </p:nvGrpSpPr>
          <p:grpSpPr>
            <a:xfrm>
              <a:off x="5723652" y="2258975"/>
              <a:ext cx="709919" cy="914914"/>
              <a:chOff x="2680505" y="2389514"/>
              <a:chExt cx="521084" cy="648316"/>
            </a:xfrm>
          </p:grpSpPr>
          <p:sp>
            <p:nvSpPr>
              <p:cNvPr id="49" name="object 12"/>
              <p:cNvSpPr/>
              <p:nvPr/>
            </p:nvSpPr>
            <p:spPr>
              <a:xfrm>
                <a:off x="2680505" y="2390130"/>
                <a:ext cx="521084" cy="647700"/>
              </a:xfrm>
              <a:custGeom>
                <a:avLst/>
                <a:gdLst/>
                <a:ahLst/>
                <a:cxnLst/>
                <a:rect l="l" t="t" r="r" b="b"/>
                <a:pathLst>
                  <a:path w="1081404" h="647700">
                    <a:moveTo>
                      <a:pt x="757174" y="0"/>
                    </a:moveTo>
                    <a:lnTo>
                      <a:pt x="757174" y="161925"/>
                    </a:lnTo>
                    <a:lnTo>
                      <a:pt x="0" y="161925"/>
                    </a:lnTo>
                    <a:lnTo>
                      <a:pt x="0" y="485775"/>
                    </a:lnTo>
                    <a:lnTo>
                      <a:pt x="757174" y="485775"/>
                    </a:lnTo>
                    <a:lnTo>
                      <a:pt x="757174" y="647700"/>
                    </a:lnTo>
                    <a:lnTo>
                      <a:pt x="1081024" y="323850"/>
                    </a:lnTo>
                    <a:lnTo>
                      <a:pt x="757174" y="0"/>
                    </a:lnTo>
                    <a:close/>
                  </a:path>
                </a:pathLst>
              </a:custGeom>
              <a:solidFill>
                <a:srgbClr val="7575D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endParaRPr/>
              </a:p>
            </p:txBody>
          </p:sp>
          <p:sp>
            <p:nvSpPr>
              <p:cNvPr id="51" name="object 13"/>
              <p:cNvSpPr/>
              <p:nvPr/>
            </p:nvSpPr>
            <p:spPr>
              <a:xfrm>
                <a:off x="2680505" y="2389514"/>
                <a:ext cx="521084" cy="647700"/>
              </a:xfrm>
              <a:custGeom>
                <a:avLst/>
                <a:gdLst/>
                <a:ahLst/>
                <a:cxnLst/>
                <a:rect l="l" t="t" r="r" b="b"/>
                <a:pathLst>
                  <a:path w="1081404" h="647700">
                    <a:moveTo>
                      <a:pt x="0" y="161925"/>
                    </a:moveTo>
                    <a:lnTo>
                      <a:pt x="757174" y="161925"/>
                    </a:lnTo>
                    <a:lnTo>
                      <a:pt x="757174" y="0"/>
                    </a:lnTo>
                    <a:lnTo>
                      <a:pt x="1081024" y="323850"/>
                    </a:lnTo>
                    <a:lnTo>
                      <a:pt x="757174" y="647700"/>
                    </a:lnTo>
                    <a:lnTo>
                      <a:pt x="757174" y="485775"/>
                    </a:lnTo>
                    <a:lnTo>
                      <a:pt x="0" y="485775"/>
                    </a:lnTo>
                    <a:lnTo>
                      <a:pt x="0" y="161925"/>
                    </a:lnTo>
                    <a:close/>
                  </a:path>
                </a:pathLst>
              </a:custGeom>
              <a:ln w="25399">
                <a:solidFill>
                  <a:srgbClr val="333399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156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Группа 39"/>
          <p:cNvGrpSpPr/>
          <p:nvPr/>
        </p:nvGrpSpPr>
        <p:grpSpPr>
          <a:xfrm>
            <a:off x="116505" y="1898830"/>
            <a:ext cx="2797096" cy="2671556"/>
            <a:chOff x="191702" y="2626519"/>
            <a:chExt cx="3426566" cy="3089077"/>
          </a:xfrm>
        </p:grpSpPr>
        <p:pic>
          <p:nvPicPr>
            <p:cNvPr id="29" name="Рисунок 2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5760" y="2679156"/>
              <a:ext cx="3291126" cy="2460034"/>
            </a:xfrm>
            <a:prstGeom prst="rect">
              <a:avLst/>
            </a:prstGeom>
          </p:spPr>
        </p:pic>
        <p:sp>
          <p:nvSpPr>
            <p:cNvPr id="31" name="TextBox 30"/>
            <p:cNvSpPr txBox="1"/>
            <p:nvPr/>
          </p:nvSpPr>
          <p:spPr>
            <a:xfrm>
              <a:off x="191702" y="3425041"/>
              <a:ext cx="1504788" cy="7473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 smtClean="0"/>
                <a:t>Доходы</a:t>
              </a:r>
            </a:p>
            <a:p>
              <a:pPr algn="ctr"/>
              <a:r>
                <a:rPr lang="ru-RU" sz="1200" b="1" i="1" dirty="0" smtClean="0"/>
                <a:t>9894,920</a:t>
              </a:r>
              <a:endParaRPr lang="en-US" sz="1200" b="1" i="1" dirty="0" smtClean="0"/>
            </a:p>
            <a:p>
              <a:pPr algn="ctr"/>
              <a:r>
                <a:rPr lang="ru-RU" sz="1200" b="1" i="1" dirty="0" err="1" smtClean="0"/>
                <a:t>тыс.руб</a:t>
              </a:r>
              <a:r>
                <a:rPr lang="ru-RU" sz="1200" b="1" i="1" dirty="0" smtClean="0"/>
                <a:t>.</a:t>
              </a:r>
              <a:endParaRPr lang="ru-RU" sz="1200" i="1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113480" y="4146130"/>
              <a:ext cx="1504788" cy="7473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 smtClean="0"/>
                <a:t>Расходы</a:t>
              </a:r>
            </a:p>
            <a:p>
              <a:pPr algn="ctr"/>
              <a:r>
                <a:rPr lang="ru-RU" sz="1200" b="1" i="1" dirty="0" smtClean="0"/>
                <a:t>9894,920</a:t>
              </a:r>
              <a:r>
                <a:rPr lang="en-US" sz="1200" b="1" i="1" dirty="0" smtClean="0"/>
                <a:t> </a:t>
              </a:r>
              <a:r>
                <a:rPr lang="ru-RU" sz="1200" b="1" i="1" dirty="0" err="1" smtClean="0"/>
                <a:t>тыс.руб</a:t>
              </a:r>
              <a:r>
                <a:rPr lang="ru-RU" sz="1200" b="1" i="1" dirty="0"/>
                <a:t>.</a:t>
              </a:r>
              <a:endParaRPr lang="ru-RU" sz="12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184098" y="2626519"/>
              <a:ext cx="1421025" cy="3736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500" b="1" dirty="0" smtClean="0"/>
                <a:t>2025 год</a:t>
              </a:r>
              <a:endParaRPr lang="ru-RU" sz="1500" b="1" dirty="0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1322146" y="4968254"/>
              <a:ext cx="1097500" cy="7473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200" dirty="0" smtClean="0"/>
                <a:t>Дефицит</a:t>
              </a:r>
            </a:p>
            <a:p>
              <a:pPr algn="ctr"/>
              <a:r>
                <a:rPr lang="ru-RU" sz="1200" b="1" i="1" dirty="0"/>
                <a:t>0</a:t>
              </a:r>
              <a:r>
                <a:rPr lang="en-US" sz="1200" b="1" i="1" dirty="0" smtClean="0"/>
                <a:t>,000</a:t>
              </a:r>
              <a:endParaRPr lang="ru-RU" sz="1200" b="1" i="1" dirty="0" smtClean="0"/>
            </a:p>
            <a:p>
              <a:pPr algn="ctr"/>
              <a:r>
                <a:rPr lang="ru-RU" sz="1200" b="1" i="1" dirty="0" err="1"/>
                <a:t>тыс.руб</a:t>
              </a:r>
              <a:r>
                <a:rPr lang="ru-RU" sz="1200" b="1" i="1" dirty="0"/>
                <a:t>.</a:t>
              </a:r>
              <a:endParaRPr lang="ru-RU" sz="1200" dirty="0"/>
            </a:p>
          </p:txBody>
        </p:sp>
      </p:grpSp>
      <p:grpSp>
        <p:nvGrpSpPr>
          <p:cNvPr id="41" name="Группа 40"/>
          <p:cNvGrpSpPr/>
          <p:nvPr/>
        </p:nvGrpSpPr>
        <p:grpSpPr>
          <a:xfrm>
            <a:off x="3169891" y="2306528"/>
            <a:ext cx="2797604" cy="2668903"/>
            <a:chOff x="183600" y="2626519"/>
            <a:chExt cx="3427188" cy="3086009"/>
          </a:xfrm>
        </p:grpSpPr>
        <p:pic>
          <p:nvPicPr>
            <p:cNvPr id="42" name="Рисунок 4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5760" y="2679156"/>
              <a:ext cx="3291126" cy="2460034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183600" y="3456068"/>
              <a:ext cx="1504788" cy="7473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 smtClean="0"/>
                <a:t>Доходы</a:t>
              </a:r>
            </a:p>
            <a:p>
              <a:pPr algn="ctr"/>
              <a:r>
                <a:rPr lang="ru-RU" sz="1200" b="1" i="1" dirty="0" smtClean="0"/>
                <a:t>10012,112</a:t>
              </a:r>
            </a:p>
            <a:p>
              <a:pPr algn="ctr"/>
              <a:r>
                <a:rPr lang="ru-RU" sz="1200" b="1" i="1" dirty="0" err="1"/>
                <a:t>тыс.руб</a:t>
              </a:r>
              <a:r>
                <a:rPr lang="ru-RU" sz="1200" b="1" i="1" dirty="0"/>
                <a:t>.</a:t>
              </a:r>
              <a:endParaRPr lang="ru-RU" sz="1200" i="1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106000" y="4192409"/>
              <a:ext cx="1504788" cy="7473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 smtClean="0"/>
                <a:t>Расходы</a:t>
              </a:r>
            </a:p>
            <a:p>
              <a:pPr algn="ctr"/>
              <a:r>
                <a:rPr lang="ru-RU" sz="1200" b="1" i="1" dirty="0" smtClean="0"/>
                <a:t>10012,112</a:t>
              </a:r>
            </a:p>
            <a:p>
              <a:pPr algn="ctr"/>
              <a:r>
                <a:rPr lang="ru-RU" sz="1200" b="1" i="1" dirty="0" err="1"/>
                <a:t>тыс.руб</a:t>
              </a:r>
              <a:r>
                <a:rPr lang="ru-RU" sz="1200" b="1" i="1" dirty="0"/>
                <a:t>.</a:t>
              </a:r>
              <a:endParaRPr lang="ru-RU" sz="1200" i="1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184515" y="2626519"/>
              <a:ext cx="1420071" cy="3736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500" b="1" dirty="0" smtClean="0"/>
                <a:t>2026 год</a:t>
              </a:r>
              <a:endParaRPr lang="ru-RU" sz="1500" b="1" dirty="0"/>
            </a:p>
          </p:txBody>
        </p:sp>
        <p:sp>
          <p:nvSpPr>
            <p:cNvPr id="46" name="Прямоугольник 45"/>
            <p:cNvSpPr/>
            <p:nvPr/>
          </p:nvSpPr>
          <p:spPr>
            <a:xfrm>
              <a:off x="1314042" y="4965186"/>
              <a:ext cx="1097500" cy="7473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200" dirty="0" smtClean="0"/>
                <a:t>Дефицит</a:t>
              </a:r>
            </a:p>
            <a:p>
              <a:pPr algn="ctr"/>
              <a:r>
                <a:rPr lang="ru-RU" sz="1200" b="1" i="1" dirty="0"/>
                <a:t>0</a:t>
              </a:r>
              <a:r>
                <a:rPr lang="en-US" sz="1200" b="1" i="1" dirty="0" smtClean="0"/>
                <a:t>,000</a:t>
              </a:r>
              <a:endParaRPr lang="ru-RU" sz="1200" b="1" i="1" dirty="0" smtClean="0"/>
            </a:p>
            <a:p>
              <a:pPr algn="ctr"/>
              <a:r>
                <a:rPr lang="ru-RU" sz="1200" b="1" i="1" dirty="0" err="1"/>
                <a:t>тыс.руб</a:t>
              </a:r>
              <a:r>
                <a:rPr lang="ru-RU" sz="1200" b="1" i="1" dirty="0"/>
                <a:t>.</a:t>
              </a:r>
              <a:endParaRPr lang="ru-RU" sz="1200" i="1" dirty="0"/>
            </a:p>
          </p:txBody>
        </p:sp>
      </p:grpSp>
      <p:grpSp>
        <p:nvGrpSpPr>
          <p:cNvPr id="47" name="Группа 46"/>
          <p:cNvGrpSpPr/>
          <p:nvPr/>
        </p:nvGrpSpPr>
        <p:grpSpPr>
          <a:xfrm>
            <a:off x="6186600" y="2696277"/>
            <a:ext cx="2797604" cy="2667942"/>
            <a:chOff x="183600" y="2626519"/>
            <a:chExt cx="3427188" cy="3084900"/>
          </a:xfrm>
        </p:grpSpPr>
        <p:pic>
          <p:nvPicPr>
            <p:cNvPr id="48" name="Рисунок 4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5760" y="2679156"/>
              <a:ext cx="3291126" cy="2460034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183600" y="3454957"/>
              <a:ext cx="1504788" cy="7473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 smtClean="0"/>
                <a:t>Доходы</a:t>
              </a:r>
            </a:p>
            <a:p>
              <a:pPr algn="ctr"/>
              <a:r>
                <a:rPr lang="ru-RU" sz="1200" b="1" i="1" dirty="0" smtClean="0"/>
                <a:t>10126,289</a:t>
              </a:r>
            </a:p>
            <a:p>
              <a:pPr algn="ctr"/>
              <a:r>
                <a:rPr lang="ru-RU" sz="1200" b="1" i="1" dirty="0" err="1"/>
                <a:t>тыс.руб</a:t>
              </a:r>
              <a:r>
                <a:rPr lang="ru-RU" sz="1200" b="1" i="1" dirty="0"/>
                <a:t>.</a:t>
              </a:r>
              <a:endParaRPr lang="ru-RU" sz="1200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2106000" y="4191299"/>
              <a:ext cx="1504788" cy="7473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 smtClean="0"/>
                <a:t>Расходы</a:t>
              </a:r>
            </a:p>
            <a:p>
              <a:pPr algn="ctr"/>
              <a:r>
                <a:rPr lang="ru-RU" sz="1200" b="1" dirty="0" smtClean="0"/>
                <a:t>10126,289</a:t>
              </a:r>
            </a:p>
            <a:p>
              <a:pPr algn="ctr"/>
              <a:r>
                <a:rPr lang="ru-RU" sz="1200" b="1" i="1" dirty="0" err="1"/>
                <a:t>тыс.руб</a:t>
              </a:r>
              <a:r>
                <a:rPr lang="ru-RU" sz="1200" b="1" i="1" dirty="0"/>
                <a:t>.</a:t>
              </a:r>
              <a:endParaRPr lang="ru-RU" sz="1200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184931" y="2626519"/>
              <a:ext cx="1420071" cy="3736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500" b="1" dirty="0" smtClean="0"/>
                <a:t>2027 год</a:t>
              </a:r>
              <a:endParaRPr lang="ru-RU" sz="1500" b="1" dirty="0"/>
            </a:p>
          </p:txBody>
        </p:sp>
        <p:sp>
          <p:nvSpPr>
            <p:cNvPr id="52" name="Прямоугольник 51"/>
            <p:cNvSpPr/>
            <p:nvPr/>
          </p:nvSpPr>
          <p:spPr>
            <a:xfrm>
              <a:off x="1184931" y="4964076"/>
              <a:ext cx="1420071" cy="7473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 smtClean="0"/>
                <a:t>Дефицит</a:t>
              </a:r>
            </a:p>
            <a:p>
              <a:pPr algn="ctr"/>
              <a:r>
                <a:rPr lang="ru-RU" sz="1200" b="1" i="1" dirty="0"/>
                <a:t>0</a:t>
              </a:r>
              <a:r>
                <a:rPr lang="en-US" sz="1200" b="1" i="1" dirty="0" smtClean="0"/>
                <a:t>,000</a:t>
              </a:r>
              <a:endParaRPr lang="ru-RU" sz="1200" b="1" i="1" dirty="0" smtClean="0"/>
            </a:p>
            <a:p>
              <a:pPr algn="ctr"/>
              <a:r>
                <a:rPr lang="ru-RU" sz="1200" b="1" i="1" dirty="0" err="1"/>
                <a:t>тыс.руб</a:t>
              </a:r>
              <a:r>
                <a:rPr lang="ru-RU" sz="1200" b="1" i="1" dirty="0"/>
                <a:t>.</a:t>
              </a:r>
              <a:endParaRPr lang="ru-RU" sz="1200" i="1" dirty="0"/>
            </a:p>
          </p:txBody>
        </p:sp>
      </p:grpSp>
      <p:sp>
        <p:nvSpPr>
          <p:cNvPr id="61" name="TextBox 60"/>
          <p:cNvSpPr txBox="1"/>
          <p:nvPr/>
        </p:nvSpPr>
        <p:spPr>
          <a:xfrm>
            <a:off x="8496000" y="6480000"/>
            <a:ext cx="648072" cy="37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133200" y="5364215"/>
            <a:ext cx="8866863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 algn="just"/>
            <a:r>
              <a:rPr lang="ru-RU" sz="1500" dirty="0">
                <a:solidFill>
                  <a:srgbClr val="1C1C0F"/>
                </a:solidFill>
              </a:rPr>
              <a:t>Принцип формирования и исполнения бюджета, который состоит в равновесии бюджетных расходов и источников их финансирования, называется </a:t>
            </a:r>
            <a:r>
              <a:rPr lang="ru-RU" sz="1500" b="1" i="1" dirty="0">
                <a:solidFill>
                  <a:srgbClr val="1C1C0F"/>
                </a:solidFill>
              </a:rPr>
              <a:t>сбалансированностью бюджета</a:t>
            </a:r>
            <a:r>
              <a:rPr lang="ru-RU" sz="1500" dirty="0">
                <a:solidFill>
                  <a:srgbClr val="1C1C0F"/>
                </a:solidFill>
              </a:rPr>
              <a:t>. </a:t>
            </a:r>
            <a:endParaRPr lang="ru-RU" sz="1500" dirty="0" smtClean="0">
              <a:solidFill>
                <a:srgbClr val="1C1C0F"/>
              </a:solidFill>
            </a:endParaRPr>
          </a:p>
          <a:p>
            <a:pPr indent="361950" algn="just"/>
            <a:r>
              <a:rPr lang="ru-RU" sz="1500" dirty="0" smtClean="0">
                <a:solidFill>
                  <a:srgbClr val="1C1C0F"/>
                </a:solidFill>
              </a:rPr>
              <a:t>Этот </a:t>
            </a:r>
            <a:r>
              <a:rPr lang="ru-RU" sz="1500" dirty="0">
                <a:solidFill>
                  <a:srgbClr val="1C1C0F"/>
                </a:solidFill>
              </a:rPr>
              <a:t>принцип даже при наличии бюджетного дефицита помогает удерживать баланс между объемом расходов и величиной бюджетных </a:t>
            </a:r>
            <a:r>
              <a:rPr lang="ru-RU" sz="1500" dirty="0" smtClean="0">
                <a:solidFill>
                  <a:srgbClr val="1C1C0F"/>
                </a:solidFill>
              </a:rPr>
              <a:t>поступлений.</a:t>
            </a:r>
          </a:p>
          <a:p>
            <a:pPr indent="361950" algn="just"/>
            <a:r>
              <a:rPr lang="ru-RU" sz="1500" dirty="0" smtClean="0">
                <a:solidFill>
                  <a:srgbClr val="1C1C0F"/>
                </a:solidFill>
              </a:rPr>
              <a:t>Источник </a:t>
            </a:r>
            <a:r>
              <a:rPr lang="ru-RU" sz="1500" dirty="0">
                <a:solidFill>
                  <a:srgbClr val="1C1C0F"/>
                </a:solidFill>
              </a:rPr>
              <a:t>покрытия дефицита бюджета – остатки средств бюджета предыдущего периода.</a:t>
            </a:r>
            <a:endParaRPr lang="ru-RU" sz="1500" dirty="0"/>
          </a:p>
        </p:txBody>
      </p:sp>
      <p:grpSp>
        <p:nvGrpSpPr>
          <p:cNvPr id="35" name="Группа 34"/>
          <p:cNvGrpSpPr/>
          <p:nvPr/>
        </p:nvGrpSpPr>
        <p:grpSpPr>
          <a:xfrm>
            <a:off x="26495" y="0"/>
            <a:ext cx="9082068" cy="856800"/>
            <a:chOff x="26495" y="0"/>
            <a:chExt cx="9082068" cy="856800"/>
          </a:xfrm>
        </p:grpSpPr>
        <p:sp>
          <p:nvSpPr>
            <p:cNvPr id="36" name="object 3"/>
            <p:cNvSpPr>
              <a:spLocks noChangeArrowheads="1"/>
            </p:cNvSpPr>
            <p:nvPr/>
          </p:nvSpPr>
          <p:spPr bwMode="auto">
            <a:xfrm>
              <a:off x="36000" y="342000"/>
              <a:ext cx="9072563" cy="514800"/>
            </a:xfrm>
            <a:prstGeom prst="rect">
              <a:avLst/>
            </a:prstGeom>
            <a:blipFill dpi="0" rotWithShape="1">
              <a:blip r:embed="rId3" cstate="print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ru-RU" altLang="ru-RU" smtClean="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7" name="TextBox 1"/>
            <p:cNvSpPr txBox="1">
              <a:spLocks noChangeArrowheads="1"/>
            </p:cNvSpPr>
            <p:nvPr/>
          </p:nvSpPr>
          <p:spPr bwMode="auto">
            <a:xfrm>
              <a:off x="26495" y="0"/>
              <a:ext cx="9067800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ru-RU" altLang="ru-RU" sz="1600" b="1" i="1" dirty="0" err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Нигирское</a:t>
              </a:r>
              <a:r>
                <a:rPr lang="ru-RU" altLang="ru-RU" sz="1600" b="1" i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сельское поселение Николаевского муниципального района Хабаровского края</a:t>
              </a:r>
              <a:endParaRPr lang="ru-RU" altLang="ru-RU" sz="16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8" name="Rectangle 32"/>
            <p:cNvSpPr>
              <a:spLocks noChangeArrowheads="1"/>
            </p:cNvSpPr>
            <p:nvPr/>
          </p:nvSpPr>
          <p:spPr bwMode="auto">
            <a:xfrm>
              <a:off x="2091194" y="334800"/>
              <a:ext cx="4952573" cy="4462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altLang="ru-RU" sz="2300" b="1" i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Сбалансированность бюджета</a:t>
              </a:r>
              <a:endParaRPr lang="ru-RU" sz="23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576000" y="1088740"/>
            <a:ext cx="7970400" cy="972060"/>
            <a:chOff x="576000" y="1088740"/>
            <a:chExt cx="7970400" cy="972060"/>
          </a:xfrm>
        </p:grpSpPr>
        <p:grpSp>
          <p:nvGrpSpPr>
            <p:cNvPr id="9" name="Группа 8"/>
            <p:cNvGrpSpPr/>
            <p:nvPr/>
          </p:nvGrpSpPr>
          <p:grpSpPr>
            <a:xfrm>
              <a:off x="6465600" y="1088740"/>
              <a:ext cx="2080800" cy="432000"/>
              <a:chOff x="-4744035" y="2125375"/>
              <a:chExt cx="2080800" cy="432000"/>
            </a:xfrm>
          </p:grpSpPr>
          <p:sp>
            <p:nvSpPr>
              <p:cNvPr id="89" name="Скругленный прямоугольник 88"/>
              <p:cNvSpPr/>
              <p:nvPr/>
            </p:nvSpPr>
            <p:spPr>
              <a:xfrm>
                <a:off x="-4744035" y="2125375"/>
                <a:ext cx="2080800" cy="432000"/>
              </a:xfrm>
              <a:prstGeom prst="roundRect">
                <a:avLst/>
              </a:prstGeom>
              <a:gradFill rotWithShape="0">
                <a:gsLst>
                  <a:gs pos="0">
                    <a:srgbClr val="43D126"/>
                  </a:gs>
                  <a:gs pos="0">
                    <a:schemeClr val="accent5">
                      <a:hueOff val="-4966938"/>
                      <a:satOff val="19906"/>
                      <a:lumOff val="4314"/>
                      <a:alphaOff val="0"/>
                      <a:shade val="51000"/>
                      <a:satMod val="130000"/>
                    </a:schemeClr>
                  </a:gs>
                  <a:gs pos="80000">
                    <a:schemeClr val="accent5">
                      <a:hueOff val="-4966938"/>
                      <a:satOff val="19906"/>
                      <a:lumOff val="4314"/>
                      <a:alphaOff val="0"/>
                      <a:shade val="93000"/>
                      <a:satMod val="130000"/>
                    </a:schemeClr>
                  </a:gs>
                  <a:gs pos="100000">
                    <a:schemeClr val="accent5">
                      <a:hueOff val="-4966938"/>
                      <a:satOff val="19906"/>
                      <a:lumOff val="4314"/>
                      <a:alphaOff val="0"/>
                      <a:shade val="94000"/>
                      <a:satMod val="135000"/>
                    </a:schemeClr>
                  </a:gs>
                </a:gsLst>
              </a:gradFill>
              <a:scene3d>
                <a:camera prst="orthographicFront"/>
                <a:lightRig rig="flat" dir="t"/>
              </a:scene3d>
              <a:sp3d prstMaterial="plastic">
                <a:bevelT w="120900" h="88900"/>
                <a:bevelB w="88900" h="31750" prst="angle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2">
                <a:schemeClr val="accent5">
                  <a:hueOff val="-4966938"/>
                  <a:satOff val="19906"/>
                  <a:lumOff val="4314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90" name="Прямоугольник 89"/>
              <p:cNvSpPr/>
              <p:nvPr/>
            </p:nvSpPr>
            <p:spPr>
              <a:xfrm>
                <a:off x="-4712990" y="2170380"/>
                <a:ext cx="2035795" cy="323165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lvl="0" algn="ctr"/>
                <a:r>
                  <a:rPr lang="ru-RU" sz="1500" b="1" dirty="0">
                    <a:solidFill>
                      <a:schemeClr val="bg1"/>
                    </a:solidFill>
                  </a:rPr>
                  <a:t>Расходы </a:t>
                </a:r>
                <a:r>
                  <a:rPr lang="en-US" sz="1500" b="1" i="1" dirty="0" smtClean="0"/>
                  <a:t>&gt; </a:t>
                </a:r>
                <a:r>
                  <a:rPr lang="ru-RU" sz="1500" b="1" dirty="0" smtClean="0">
                    <a:solidFill>
                      <a:schemeClr val="bg1"/>
                    </a:solidFill>
                  </a:rPr>
                  <a:t>Доход</a:t>
                </a:r>
                <a:r>
                  <a:rPr lang="ru-RU" sz="1500" b="1" dirty="0">
                    <a:solidFill>
                      <a:schemeClr val="bg1"/>
                    </a:solidFill>
                  </a:rPr>
                  <a:t>ы</a:t>
                </a:r>
                <a:endParaRPr lang="ru-RU" sz="1500" b="1" i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" name="Группа 4"/>
            <p:cNvGrpSpPr/>
            <p:nvPr/>
          </p:nvGrpSpPr>
          <p:grpSpPr>
            <a:xfrm>
              <a:off x="6465600" y="1628800"/>
              <a:ext cx="2080800" cy="432000"/>
              <a:chOff x="-654155" y="3182643"/>
              <a:chExt cx="2080800" cy="432000"/>
            </a:xfrm>
          </p:grpSpPr>
          <p:sp>
            <p:nvSpPr>
              <p:cNvPr id="91" name="Скругленный прямоугольник 90"/>
              <p:cNvSpPr/>
              <p:nvPr/>
            </p:nvSpPr>
            <p:spPr>
              <a:xfrm>
                <a:off x="-654155" y="3182643"/>
                <a:ext cx="2080800" cy="432000"/>
              </a:xfrm>
              <a:prstGeom prst="roundRect">
                <a:avLst/>
              </a:prstGeom>
              <a:gradFill rotWithShape="0">
                <a:gsLst>
                  <a:gs pos="0">
                    <a:srgbClr val="43D126"/>
                  </a:gs>
                  <a:gs pos="0">
                    <a:schemeClr val="accent5">
                      <a:hueOff val="-4966938"/>
                      <a:satOff val="19906"/>
                      <a:lumOff val="4314"/>
                      <a:alphaOff val="0"/>
                      <a:shade val="51000"/>
                      <a:satMod val="130000"/>
                    </a:schemeClr>
                  </a:gs>
                  <a:gs pos="80000">
                    <a:schemeClr val="accent5">
                      <a:hueOff val="-4966938"/>
                      <a:satOff val="19906"/>
                      <a:lumOff val="4314"/>
                      <a:alphaOff val="0"/>
                      <a:shade val="93000"/>
                      <a:satMod val="130000"/>
                    </a:schemeClr>
                  </a:gs>
                  <a:gs pos="100000">
                    <a:schemeClr val="accent5">
                      <a:hueOff val="-4966938"/>
                      <a:satOff val="19906"/>
                      <a:lumOff val="4314"/>
                      <a:alphaOff val="0"/>
                      <a:shade val="94000"/>
                      <a:satMod val="135000"/>
                    </a:schemeClr>
                  </a:gs>
                </a:gsLst>
              </a:gradFill>
              <a:scene3d>
                <a:camera prst="orthographicFront"/>
                <a:lightRig rig="flat" dir="t"/>
              </a:scene3d>
              <a:sp3d prstMaterial="plastic">
                <a:bevelT w="120900" h="88900"/>
                <a:bevelB w="88900" h="31750" prst="angle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2">
                <a:schemeClr val="accent5">
                  <a:hueOff val="-4966938"/>
                  <a:satOff val="19906"/>
                  <a:lumOff val="4314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92" name="Прямоугольник 91"/>
              <p:cNvSpPr/>
              <p:nvPr/>
            </p:nvSpPr>
            <p:spPr>
              <a:xfrm>
                <a:off x="-623110" y="3227648"/>
                <a:ext cx="2035795" cy="323165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lvl="0" algn="ctr"/>
                <a:r>
                  <a:rPr lang="ru-RU" sz="1500" b="1" dirty="0" smtClean="0">
                    <a:solidFill>
                      <a:schemeClr val="bg1"/>
                    </a:solidFill>
                  </a:rPr>
                  <a:t>Расходы </a:t>
                </a:r>
                <a:r>
                  <a:rPr lang="en-US" sz="1500" b="1" i="1" dirty="0" smtClean="0"/>
                  <a:t>&lt;</a:t>
                </a:r>
                <a:r>
                  <a:rPr lang="ru-RU" sz="1500" b="1" i="1" dirty="0" smtClean="0"/>
                  <a:t> </a:t>
                </a:r>
                <a:r>
                  <a:rPr lang="ru-RU" sz="1500" b="1" dirty="0" smtClean="0">
                    <a:solidFill>
                      <a:schemeClr val="bg1"/>
                    </a:solidFill>
                  </a:rPr>
                  <a:t>Доходы</a:t>
                </a:r>
                <a:endParaRPr lang="ru-RU" sz="15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0" name="TextBox 9"/>
            <p:cNvSpPr txBox="1">
              <a:spLocks noChangeArrowheads="1"/>
            </p:cNvSpPr>
            <p:nvPr/>
          </p:nvSpPr>
          <p:spPr bwMode="auto">
            <a:xfrm>
              <a:off x="3987087" y="1401400"/>
              <a:ext cx="360362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 altLang="ru-RU" sz="2000"/>
                <a:t>=</a:t>
              </a:r>
            </a:p>
          </p:txBody>
        </p:sp>
        <p:sp>
          <p:nvSpPr>
            <p:cNvPr id="11" name="TextBox 10"/>
            <p:cNvSpPr txBox="1">
              <a:spLocks noChangeArrowheads="1"/>
            </p:cNvSpPr>
            <p:nvPr/>
          </p:nvSpPr>
          <p:spPr bwMode="auto">
            <a:xfrm>
              <a:off x="2161462" y="1388700"/>
              <a:ext cx="358775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 altLang="ru-RU" sz="2000" dirty="0"/>
                <a:t>-</a:t>
              </a:r>
            </a:p>
          </p:txBody>
        </p:sp>
        <p:sp>
          <p:nvSpPr>
            <p:cNvPr id="25" name="Двойная стрелка влево/вправо 24"/>
            <p:cNvSpPr/>
            <p:nvPr/>
          </p:nvSpPr>
          <p:spPr>
            <a:xfrm>
              <a:off x="5925600" y="1191850"/>
              <a:ext cx="522000" cy="238125"/>
            </a:xfrm>
            <a:prstGeom prst="leftRightArrow">
              <a:avLst/>
            </a:prstGeom>
            <a:gradFill>
              <a:gsLst>
                <a:gs pos="0">
                  <a:srgbClr val="006600"/>
                </a:gs>
                <a:gs pos="50000">
                  <a:schemeClr val="bg1"/>
                </a:gs>
                <a:gs pos="100000">
                  <a:srgbClr val="006600"/>
                </a:gs>
              </a:gsLst>
              <a:lin ang="5400000" scaled="0"/>
            </a:gradFill>
            <a:ln>
              <a:solidFill>
                <a:srgbClr val="385D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6" name="Двойная стрелка влево/вправо 25"/>
            <p:cNvSpPr/>
            <p:nvPr/>
          </p:nvSpPr>
          <p:spPr>
            <a:xfrm>
              <a:off x="5925600" y="1727940"/>
              <a:ext cx="522000" cy="237600"/>
            </a:xfrm>
            <a:prstGeom prst="leftRightArrow">
              <a:avLst/>
            </a:prstGeom>
            <a:gradFill>
              <a:gsLst>
                <a:gs pos="0">
                  <a:srgbClr val="006600"/>
                </a:gs>
                <a:gs pos="50000">
                  <a:schemeClr val="bg1"/>
                </a:gs>
                <a:gs pos="100000">
                  <a:srgbClr val="006600"/>
                </a:gs>
              </a:gsLst>
              <a:lin ang="5400000" scaled="0"/>
            </a:gradFill>
            <a:ln>
              <a:solidFill>
                <a:srgbClr val="385D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grpSp>
          <p:nvGrpSpPr>
            <p:cNvPr id="3" name="Группа 2"/>
            <p:cNvGrpSpPr/>
            <p:nvPr/>
          </p:nvGrpSpPr>
          <p:grpSpPr>
            <a:xfrm>
              <a:off x="576000" y="1357200"/>
              <a:ext cx="1584000" cy="432000"/>
              <a:chOff x="522000" y="1357200"/>
              <a:chExt cx="1584000" cy="432000"/>
            </a:xfrm>
          </p:grpSpPr>
          <p:sp>
            <p:nvSpPr>
              <p:cNvPr id="80" name="Скругленный прямоугольник 79"/>
              <p:cNvSpPr/>
              <p:nvPr/>
            </p:nvSpPr>
            <p:spPr>
              <a:xfrm>
                <a:off x="522000" y="1357200"/>
                <a:ext cx="1584000" cy="432000"/>
              </a:xfrm>
              <a:prstGeom prst="roundRect">
                <a:avLst/>
              </a:prstGeom>
              <a:solidFill>
                <a:srgbClr val="002060"/>
              </a:solidFill>
              <a:scene3d>
                <a:camera prst="orthographicFront"/>
                <a:lightRig rig="flat" dir="t"/>
              </a:scene3d>
              <a:sp3d prstMaterial="plastic">
                <a:bevelT w="120900" h="88900"/>
                <a:bevelB w="88900" h="31750" prst="angle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2">
                <a:schemeClr val="accent5">
                  <a:hueOff val="-4966938"/>
                  <a:satOff val="19906"/>
                  <a:lumOff val="4314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82" name="Прямоугольник 81"/>
              <p:cNvSpPr/>
              <p:nvPr/>
            </p:nvSpPr>
            <p:spPr>
              <a:xfrm>
                <a:off x="611560" y="1422000"/>
                <a:ext cx="1403428" cy="323165"/>
              </a:xfrm>
              <a:prstGeom prst="rect">
                <a:avLst/>
              </a:prstGeom>
              <a:solidFill>
                <a:srgbClr val="002060"/>
              </a:solidFill>
            </p:spPr>
            <p:txBody>
              <a:bodyPr wrap="square" anchor="ctr">
                <a:spAutoFit/>
              </a:bodyPr>
              <a:lstStyle/>
              <a:p>
                <a:pPr lvl="0" algn="ctr"/>
                <a:r>
                  <a:rPr lang="ru-RU" sz="1500" b="1" dirty="0" smtClean="0">
                    <a:solidFill>
                      <a:schemeClr val="bg1"/>
                    </a:solidFill>
                  </a:rPr>
                  <a:t>Доходы</a:t>
                </a:r>
                <a:endParaRPr lang="ru-RU" sz="1500" b="1" i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" name="Группа 1"/>
            <p:cNvGrpSpPr/>
            <p:nvPr/>
          </p:nvGrpSpPr>
          <p:grpSpPr>
            <a:xfrm>
              <a:off x="2420755" y="1357200"/>
              <a:ext cx="1584000" cy="432000"/>
              <a:chOff x="2771800" y="2213865"/>
              <a:chExt cx="1584000" cy="432000"/>
            </a:xfrm>
          </p:grpSpPr>
          <p:sp>
            <p:nvSpPr>
              <p:cNvPr id="83" name="Скругленный прямоугольник 82"/>
              <p:cNvSpPr/>
              <p:nvPr/>
            </p:nvSpPr>
            <p:spPr>
              <a:xfrm>
                <a:off x="2771800" y="2213865"/>
                <a:ext cx="1584000" cy="432000"/>
              </a:xfrm>
              <a:prstGeom prst="round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scene3d>
                <a:camera prst="orthographicFront"/>
                <a:lightRig rig="flat" dir="t"/>
              </a:scene3d>
              <a:sp3d prstMaterial="plastic">
                <a:bevelT w="120900" h="88900"/>
                <a:bevelB w="88900" h="31750" prst="angle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2">
                <a:schemeClr val="accent5">
                  <a:hueOff val="-4966938"/>
                  <a:satOff val="19906"/>
                  <a:lumOff val="4314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84" name="Прямоугольник 83"/>
              <p:cNvSpPr/>
              <p:nvPr/>
            </p:nvSpPr>
            <p:spPr>
              <a:xfrm>
                <a:off x="2771800" y="2278800"/>
                <a:ext cx="1584000" cy="323165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</p:spPr>
            <p:txBody>
              <a:bodyPr wrap="square" anchor="ctr">
                <a:spAutoFit/>
              </a:bodyPr>
              <a:lstStyle/>
              <a:p>
                <a:pPr lvl="0" algn="ctr"/>
                <a:r>
                  <a:rPr lang="ru-RU" sz="1500" b="1" dirty="0" smtClean="0">
                    <a:solidFill>
                      <a:schemeClr val="bg1"/>
                    </a:solidFill>
                  </a:rPr>
                  <a:t>Расходы</a:t>
                </a:r>
                <a:endParaRPr lang="ru-RU" sz="1500" b="1" i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" name="Группа 3"/>
            <p:cNvGrpSpPr/>
            <p:nvPr/>
          </p:nvGrpSpPr>
          <p:grpSpPr>
            <a:xfrm>
              <a:off x="4320000" y="1134000"/>
              <a:ext cx="1584000" cy="900000"/>
              <a:chOff x="3367200" y="2303875"/>
              <a:chExt cx="1584000" cy="900000"/>
            </a:xfrm>
          </p:grpSpPr>
          <p:sp>
            <p:nvSpPr>
              <p:cNvPr id="85" name="Скругленный прямоугольник 84"/>
              <p:cNvSpPr/>
              <p:nvPr/>
            </p:nvSpPr>
            <p:spPr>
              <a:xfrm>
                <a:off x="3367200" y="2303875"/>
                <a:ext cx="1584000" cy="900000"/>
              </a:xfrm>
              <a:prstGeom prst="roundRect">
                <a:avLst/>
              </a:prstGeom>
              <a:solidFill>
                <a:schemeClr val="accent6">
                  <a:lumMod val="75000"/>
                </a:schemeClr>
              </a:solidFill>
              <a:scene3d>
                <a:camera prst="orthographicFront"/>
                <a:lightRig rig="flat" dir="t"/>
              </a:scene3d>
              <a:sp3d prstMaterial="plastic">
                <a:bevelT w="120900" h="88900"/>
                <a:bevelB w="88900" h="31750" prst="angle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2">
                <a:schemeClr val="accent5">
                  <a:hueOff val="-4966938"/>
                  <a:satOff val="19906"/>
                  <a:lumOff val="4314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86" name="Прямоугольник 85"/>
              <p:cNvSpPr/>
              <p:nvPr/>
            </p:nvSpPr>
            <p:spPr>
              <a:xfrm>
                <a:off x="3367200" y="2376000"/>
                <a:ext cx="1580400" cy="78483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txBody>
              <a:bodyPr wrap="square" anchor="ctr">
                <a:spAutoFit/>
              </a:bodyPr>
              <a:lstStyle/>
              <a:p>
                <a:pPr lvl="0" algn="ctr"/>
                <a:r>
                  <a:rPr lang="ru-RU" sz="1500" b="1" dirty="0" smtClean="0">
                    <a:solidFill>
                      <a:schemeClr val="bg1"/>
                    </a:solidFill>
                  </a:rPr>
                  <a:t>Дефицит</a:t>
                </a:r>
              </a:p>
              <a:p>
                <a:pPr lvl="0" algn="ctr"/>
                <a:r>
                  <a:rPr lang="ru-RU" sz="1500" b="1" i="1" dirty="0" smtClean="0"/>
                  <a:t>или</a:t>
                </a:r>
              </a:p>
              <a:p>
                <a:pPr lvl="0" algn="ctr"/>
                <a:r>
                  <a:rPr lang="ru-RU" sz="1500" b="1" dirty="0" smtClean="0">
                    <a:solidFill>
                      <a:schemeClr val="bg1"/>
                    </a:solidFill>
                  </a:rPr>
                  <a:t>Профицит</a:t>
                </a:r>
                <a:endParaRPr lang="ru-RU" sz="1500"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5485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414000" y="2708920"/>
            <a:ext cx="8316000" cy="1371600"/>
            <a:chOff x="414000" y="2708920"/>
            <a:chExt cx="8316000" cy="1371600"/>
          </a:xfrm>
        </p:grpSpPr>
        <p:sp>
          <p:nvSpPr>
            <p:cNvPr id="4" name="object 2"/>
            <p:cNvSpPr>
              <a:spLocks noChangeArrowheads="1"/>
            </p:cNvSpPr>
            <p:nvPr/>
          </p:nvSpPr>
          <p:spPr bwMode="auto">
            <a:xfrm>
              <a:off x="414000" y="2708920"/>
              <a:ext cx="8316000" cy="1371600"/>
            </a:xfrm>
            <a:prstGeom prst="rect">
              <a:avLst/>
            </a:prstGeom>
            <a:blipFill dpi="0" rotWithShape="1">
              <a:blip r:embed="rId2" cstate="print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5" name="object 5"/>
            <p:cNvSpPr txBox="1">
              <a:spLocks noChangeArrowheads="1"/>
            </p:cNvSpPr>
            <p:nvPr/>
          </p:nvSpPr>
          <p:spPr bwMode="auto">
            <a:xfrm>
              <a:off x="414000" y="2888940"/>
              <a:ext cx="8316000" cy="10515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marL="12700" indent="-12700" eaLnBrk="0" hangingPunct="0">
                <a:tabLst>
                  <a:tab pos="3006725" algn="l"/>
                  <a:tab pos="5668963" algn="l"/>
                  <a:tab pos="64135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tabLst>
                  <a:tab pos="3006725" algn="l"/>
                  <a:tab pos="5668963" algn="l"/>
                  <a:tab pos="64135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tabLst>
                  <a:tab pos="3006725" algn="l"/>
                  <a:tab pos="5668963" algn="l"/>
                  <a:tab pos="64135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tabLst>
                  <a:tab pos="3006725" algn="l"/>
                  <a:tab pos="5668963" algn="l"/>
                  <a:tab pos="64135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tabLst>
                  <a:tab pos="3006725" algn="l"/>
                  <a:tab pos="5668963" algn="l"/>
                  <a:tab pos="64135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006725" algn="l"/>
                  <a:tab pos="5668963" algn="l"/>
                  <a:tab pos="64135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006725" algn="l"/>
                  <a:tab pos="5668963" algn="l"/>
                  <a:tab pos="64135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006725" algn="l"/>
                  <a:tab pos="5668963" algn="l"/>
                  <a:tab pos="64135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006725" algn="l"/>
                  <a:tab pos="5668963" algn="l"/>
                  <a:tab pos="64135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1" hangingPunct="1">
                <a:lnSpc>
                  <a:spcPts val="4088"/>
                </a:lnSpc>
                <a:defRPr/>
              </a:pPr>
              <a:r>
                <a:rPr lang="ru-RU" sz="36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ДОХОДЫ </a:t>
              </a:r>
              <a:r>
                <a:rPr lang="ru-RU" sz="3600" b="1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БЮДЖЕТА</a:t>
              </a:r>
            </a:p>
            <a:p>
              <a:pPr algn="ctr" eaLnBrk="1" hangingPunct="1">
                <a:lnSpc>
                  <a:spcPts val="4088"/>
                </a:lnSpc>
                <a:defRPr/>
              </a:pPr>
              <a:r>
                <a:rPr lang="ru-RU" sz="3600" b="1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ПОСЕЛЕНИЯ</a:t>
              </a:r>
              <a:endParaRPr lang="ru-RU" alt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</p:grpSp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26495" y="0"/>
            <a:ext cx="9067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600" b="1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Нигирское</a:t>
            </a:r>
            <a:r>
              <a:rPr lang="ru-RU" altLang="ru-RU" sz="16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сельское поселение Николаевского муниципального района Хабаровского края</a:t>
            </a:r>
            <a:endParaRPr lang="ru-RU" altLang="ru-RU" sz="1600" b="1" i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3091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4"/>
          <p:cNvSpPr/>
          <p:nvPr/>
        </p:nvSpPr>
        <p:spPr>
          <a:xfrm>
            <a:off x="1258887" y="2825629"/>
            <a:ext cx="792480" cy="792000"/>
          </a:xfrm>
          <a:custGeom>
            <a:avLst/>
            <a:gdLst/>
            <a:ahLst/>
            <a:cxnLst/>
            <a:rect l="l" t="t" r="r" b="b"/>
            <a:pathLst>
              <a:path w="792480" h="900430">
                <a:moveTo>
                  <a:pt x="0" y="504063"/>
                </a:moveTo>
                <a:lnTo>
                  <a:pt x="198056" y="504063"/>
                </a:lnTo>
                <a:lnTo>
                  <a:pt x="198056" y="0"/>
                </a:lnTo>
                <a:lnTo>
                  <a:pt x="594169" y="0"/>
                </a:lnTo>
                <a:lnTo>
                  <a:pt x="594169" y="504063"/>
                </a:lnTo>
                <a:lnTo>
                  <a:pt x="792162" y="504063"/>
                </a:lnTo>
                <a:lnTo>
                  <a:pt x="396049" y="900049"/>
                </a:lnTo>
                <a:lnTo>
                  <a:pt x="0" y="504063"/>
                </a:lnTo>
                <a:close/>
              </a:path>
            </a:pathLst>
          </a:custGeom>
          <a:solidFill>
            <a:srgbClr val="DCE6F2"/>
          </a:solidFill>
          <a:ln w="25400">
            <a:solidFill>
              <a:srgbClr val="2787A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6"/>
          <p:cNvSpPr/>
          <p:nvPr/>
        </p:nvSpPr>
        <p:spPr>
          <a:xfrm>
            <a:off x="4165186" y="2825629"/>
            <a:ext cx="792000" cy="792000"/>
          </a:xfrm>
          <a:custGeom>
            <a:avLst/>
            <a:gdLst/>
            <a:ahLst/>
            <a:cxnLst/>
            <a:rect l="l" t="t" r="r" b="b"/>
            <a:pathLst>
              <a:path w="863600" h="900430">
                <a:moveTo>
                  <a:pt x="0" y="468249"/>
                </a:moveTo>
                <a:lnTo>
                  <a:pt x="215900" y="468249"/>
                </a:lnTo>
                <a:lnTo>
                  <a:pt x="215900" y="0"/>
                </a:lnTo>
                <a:lnTo>
                  <a:pt x="647700" y="0"/>
                </a:lnTo>
                <a:lnTo>
                  <a:pt x="647700" y="468249"/>
                </a:lnTo>
                <a:lnTo>
                  <a:pt x="863600" y="468249"/>
                </a:lnTo>
                <a:lnTo>
                  <a:pt x="431800" y="900049"/>
                </a:lnTo>
                <a:lnTo>
                  <a:pt x="0" y="468249"/>
                </a:lnTo>
                <a:close/>
              </a:path>
            </a:pathLst>
          </a:custGeom>
          <a:solidFill>
            <a:srgbClr val="C7E6A4"/>
          </a:solidFill>
          <a:ln w="25400">
            <a:solidFill>
              <a:srgbClr val="43D126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" name="object 8"/>
          <p:cNvSpPr/>
          <p:nvPr/>
        </p:nvSpPr>
        <p:spPr>
          <a:xfrm>
            <a:off x="7038000" y="2825629"/>
            <a:ext cx="792000" cy="792000"/>
          </a:xfrm>
          <a:custGeom>
            <a:avLst/>
            <a:gdLst/>
            <a:ahLst/>
            <a:cxnLst/>
            <a:rect l="l" t="t" r="r" b="b"/>
            <a:pathLst>
              <a:path w="863600" h="900430">
                <a:moveTo>
                  <a:pt x="0" y="390016"/>
                </a:moveTo>
                <a:lnTo>
                  <a:pt x="215900" y="390016"/>
                </a:lnTo>
                <a:lnTo>
                  <a:pt x="215900" y="0"/>
                </a:lnTo>
                <a:lnTo>
                  <a:pt x="647700" y="0"/>
                </a:lnTo>
                <a:lnTo>
                  <a:pt x="647700" y="390016"/>
                </a:lnTo>
                <a:lnTo>
                  <a:pt x="863600" y="390016"/>
                </a:lnTo>
                <a:lnTo>
                  <a:pt x="431800" y="900049"/>
                </a:lnTo>
                <a:lnTo>
                  <a:pt x="0" y="390016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566555" y="1088740"/>
            <a:ext cx="2289326" cy="1710190"/>
          </a:xfrm>
          <a:prstGeom prst="roundRect">
            <a:avLst/>
          </a:pr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6" name="Скругленный прямоугольник 4"/>
          <p:cNvSpPr/>
          <p:nvPr/>
        </p:nvSpPr>
        <p:spPr>
          <a:xfrm>
            <a:off x="624477" y="1538790"/>
            <a:ext cx="2173482" cy="812131"/>
          </a:xfrm>
          <a:prstGeom prst="rect">
            <a:avLst/>
          </a:prstGeom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19099" tIns="0" rIns="219099" bIns="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0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Налоговые доходы</a:t>
            </a:r>
            <a:endParaRPr lang="ru-RU" sz="2000" b="0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3420000" y="1088740"/>
            <a:ext cx="2289326" cy="1710190"/>
          </a:xfrm>
          <a:prstGeom prst="roundRect">
            <a:avLst/>
          </a:prstGeom>
          <a:gradFill rotWithShape="0">
            <a:gsLst>
              <a:gs pos="0">
                <a:srgbClr val="43D126"/>
              </a:gs>
              <a:gs pos="0">
                <a:schemeClr val="accent5">
                  <a:hueOff val="-4966938"/>
                  <a:satOff val="19906"/>
                  <a:lumOff val="4314"/>
                  <a:alphaOff val="0"/>
                  <a:shade val="51000"/>
                  <a:satMod val="130000"/>
                </a:schemeClr>
              </a:gs>
              <a:gs pos="80000">
                <a:schemeClr val="accent5">
                  <a:hueOff val="-4966938"/>
                  <a:satOff val="19906"/>
                  <a:lumOff val="4314"/>
                  <a:alphaOff val="0"/>
                  <a:shade val="93000"/>
                  <a:satMod val="130000"/>
                </a:schemeClr>
              </a:gs>
              <a:gs pos="100000">
                <a:schemeClr val="accent5">
                  <a:hueOff val="-4966938"/>
                  <a:satOff val="19906"/>
                  <a:lumOff val="4314"/>
                  <a:alphaOff val="0"/>
                  <a:shade val="94000"/>
                  <a:satMod val="135000"/>
                </a:schemeClr>
              </a:gs>
            </a:gsLst>
          </a:gradFill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5">
              <a:hueOff val="-4966938"/>
              <a:satOff val="19906"/>
              <a:lumOff val="4314"/>
              <a:alphaOff val="0"/>
            </a:schemeClr>
          </a:effectRef>
          <a:fontRef idx="minor">
            <a:schemeClr val="lt1"/>
          </a:fontRef>
        </p:style>
      </p:sp>
      <p:sp>
        <p:nvSpPr>
          <p:cNvPr id="44" name="Скругленный прямоугольник 6"/>
          <p:cNvSpPr/>
          <p:nvPr/>
        </p:nvSpPr>
        <p:spPr>
          <a:xfrm>
            <a:off x="3477922" y="1538790"/>
            <a:ext cx="2173482" cy="812131"/>
          </a:xfrm>
          <a:prstGeom prst="rect">
            <a:avLst/>
          </a:prstGeom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19099" tIns="0" rIns="219099" bIns="0" numCol="1" spcCol="1270" anchor="ctr" anchorCtr="0">
            <a:noAutofit/>
          </a:bodyPr>
          <a:lstStyle/>
          <a:p>
            <a:pPr algn="ctr" defTabSz="889000">
              <a:lnSpc>
                <a:spcPct val="90000"/>
              </a:lnSpc>
              <a:spcAft>
                <a:spcPct val="35000"/>
              </a:spcAft>
            </a:pP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Неналоговые доходы</a:t>
            </a:r>
            <a:endParaRPr lang="ru-RU" sz="20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6282190" y="1088740"/>
            <a:ext cx="2289326" cy="1710190"/>
          </a:xfrm>
          <a:prstGeom prst="roundRect">
            <a:avLst/>
          </a:pr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-9933876"/>
              <a:satOff val="39811"/>
              <a:lumOff val="8628"/>
              <a:alphaOff val="0"/>
            </a:schemeClr>
          </a:fillRef>
          <a:effectRef idx="2">
            <a:schemeClr val="accent5">
              <a:hueOff val="-9933876"/>
              <a:satOff val="39811"/>
              <a:lumOff val="8628"/>
              <a:alphaOff val="0"/>
            </a:schemeClr>
          </a:effectRef>
          <a:fontRef idx="minor">
            <a:schemeClr val="lt1"/>
          </a:fontRef>
        </p:style>
      </p:sp>
      <p:sp>
        <p:nvSpPr>
          <p:cNvPr id="42" name="Скругленный прямоугольник 8"/>
          <p:cNvSpPr/>
          <p:nvPr/>
        </p:nvSpPr>
        <p:spPr>
          <a:xfrm>
            <a:off x="6340112" y="1538790"/>
            <a:ext cx="2173482" cy="812131"/>
          </a:xfrm>
          <a:prstGeom prst="rect">
            <a:avLst/>
          </a:prstGeom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19099" tIns="0" rIns="219099" bIns="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Безвозмездные поступления</a:t>
            </a:r>
            <a:endParaRPr lang="ru-RU" sz="20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51520" y="3631664"/>
            <a:ext cx="2808000" cy="2678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2787A0"/>
            </a:solidFill>
          </a:ln>
        </p:spPr>
        <p:txBody>
          <a:bodyPr anchor="t">
            <a:spAutoFit/>
          </a:bodyPr>
          <a:lstStyle/>
          <a:p>
            <a:pPr marL="12700" algn="ctr" defTabSz="360000">
              <a:lnSpc>
                <a:spcPct val="100000"/>
              </a:lnSpc>
            </a:pPr>
            <a:r>
              <a:rPr lang="ru-RU" sz="1200" b="1" i="1" dirty="0">
                <a:latin typeface="Arial"/>
                <a:cs typeface="Arial"/>
              </a:rPr>
              <a:t>Поступления от уплаты налогов, установленных Налоговым кодексом </a:t>
            </a:r>
            <a:r>
              <a:rPr lang="ru-RU" sz="1200" b="1" i="1" dirty="0" smtClean="0">
                <a:latin typeface="Arial"/>
                <a:cs typeface="Arial"/>
              </a:rPr>
              <a:t>РФ:</a:t>
            </a:r>
          </a:p>
          <a:p>
            <a:pPr marL="184785" indent="-172085">
              <a:lnSpc>
                <a:spcPct val="100000"/>
              </a:lnSpc>
              <a:buFont typeface="Arial"/>
              <a:buChar char="-"/>
              <a:tabLst>
                <a:tab pos="185420" algn="l"/>
              </a:tabLst>
            </a:pPr>
            <a:r>
              <a:rPr lang="ru-RU" sz="1200" dirty="0" smtClean="0">
                <a:latin typeface="Arial"/>
                <a:cs typeface="Arial"/>
              </a:rPr>
              <a:t>налог на доходы физических лиц;</a:t>
            </a:r>
          </a:p>
          <a:p>
            <a:pPr marL="184785" indent="-172085">
              <a:lnSpc>
                <a:spcPct val="100000"/>
              </a:lnSpc>
              <a:buFont typeface="Arial"/>
              <a:buChar char="-"/>
              <a:tabLst>
                <a:tab pos="185420" algn="l"/>
              </a:tabLst>
            </a:pPr>
            <a:r>
              <a:rPr lang="ru-RU" sz="1200" dirty="0" smtClean="0">
                <a:latin typeface="Arial"/>
                <a:cs typeface="Arial"/>
              </a:rPr>
              <a:t>акцизы</a:t>
            </a:r>
            <a:r>
              <a:rPr lang="ru-RU" sz="1200" dirty="0">
                <a:latin typeface="Arial"/>
                <a:cs typeface="Arial"/>
              </a:rPr>
              <a:t>;</a:t>
            </a:r>
          </a:p>
          <a:p>
            <a:pPr marL="184785" marR="6350" indent="-172085">
              <a:lnSpc>
                <a:spcPct val="100000"/>
              </a:lnSpc>
              <a:buFont typeface="Arial"/>
              <a:buChar char="-"/>
              <a:tabLst>
                <a:tab pos="185420" algn="l"/>
              </a:tabLst>
            </a:pPr>
            <a:r>
              <a:rPr lang="ru-RU" altLang="ru-RU" sz="1200" dirty="0">
                <a:cs typeface="Arial" charset="0"/>
              </a:rPr>
              <a:t>налог , взимаемый в связи с применением упрощенной системой налогообложения;</a:t>
            </a:r>
            <a:endParaRPr lang="ru-RU" sz="1200" dirty="0" smtClean="0">
              <a:latin typeface="Arial"/>
              <a:cs typeface="Arial"/>
            </a:endParaRPr>
          </a:p>
          <a:p>
            <a:pPr marL="184785" marR="6350" indent="-172085">
              <a:lnSpc>
                <a:spcPct val="100000"/>
              </a:lnSpc>
              <a:buFont typeface="Arial"/>
              <a:buChar char="-"/>
              <a:tabLst>
                <a:tab pos="185420" algn="l"/>
              </a:tabLst>
            </a:pPr>
            <a:r>
              <a:rPr lang="ru-RU" sz="1200" dirty="0" smtClean="0">
                <a:latin typeface="Arial"/>
                <a:cs typeface="Arial"/>
              </a:rPr>
              <a:t>налог на имущество физических лиц;</a:t>
            </a:r>
          </a:p>
          <a:p>
            <a:pPr marL="184785" marR="6350" indent="-172085">
              <a:buFont typeface="Arial"/>
              <a:buChar char="-"/>
              <a:tabLst>
                <a:tab pos="185420" algn="l"/>
              </a:tabLst>
            </a:pPr>
            <a:r>
              <a:rPr lang="ru-RU" altLang="ru-RU" sz="1200" dirty="0">
                <a:cs typeface="Arial" charset="0"/>
              </a:rPr>
              <a:t>транспортный налог;</a:t>
            </a:r>
          </a:p>
          <a:p>
            <a:pPr marL="184785" indent="-172085">
              <a:lnSpc>
                <a:spcPct val="100000"/>
              </a:lnSpc>
              <a:buFont typeface="Arial"/>
              <a:buChar char="-"/>
              <a:tabLst>
                <a:tab pos="185420" algn="l"/>
              </a:tabLst>
            </a:pPr>
            <a:r>
              <a:rPr lang="ru-RU" sz="1200" dirty="0" smtClean="0">
                <a:latin typeface="Arial"/>
                <a:cs typeface="Arial"/>
              </a:rPr>
              <a:t>земельный налог;</a:t>
            </a:r>
          </a:p>
          <a:p>
            <a:pPr marL="184785" indent="-172085">
              <a:lnSpc>
                <a:spcPct val="100000"/>
              </a:lnSpc>
              <a:buFont typeface="Arial"/>
              <a:buChar char="-"/>
              <a:tabLst>
                <a:tab pos="185420" algn="l"/>
              </a:tabLst>
            </a:pPr>
            <a:r>
              <a:rPr lang="ru-RU" sz="1200" dirty="0" smtClean="0">
                <a:latin typeface="Arial"/>
                <a:cs typeface="Arial"/>
              </a:rPr>
              <a:t>государственная пошлина.</a:t>
            </a:r>
          </a:p>
        </p:txBody>
      </p:sp>
      <p:sp>
        <p:nvSpPr>
          <p:cNvPr id="48" name="TextBox 7"/>
          <p:cNvSpPr txBox="1">
            <a:spLocks noChangeArrowheads="1"/>
          </p:cNvSpPr>
          <p:nvPr/>
        </p:nvSpPr>
        <p:spPr bwMode="auto">
          <a:xfrm>
            <a:off x="3149970" y="3631664"/>
            <a:ext cx="2808000" cy="2492990"/>
          </a:xfrm>
          <a:prstGeom prst="rect">
            <a:avLst/>
          </a:prstGeom>
          <a:solidFill>
            <a:srgbClr val="C7E6A4"/>
          </a:solidFill>
          <a:ln w="38100">
            <a:solidFill>
              <a:srgbClr val="43D126"/>
            </a:solidFill>
            <a:miter lim="800000"/>
            <a:headEnd/>
            <a:tailEnd/>
          </a:ln>
        </p:spPr>
        <p:txBody>
          <a:bodyPr wrap="square" anchor="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indent="12700" algn="ctr" defTabSz="360000" eaLnBrk="1" hangingPunct="1"/>
            <a:r>
              <a:rPr lang="ru-RU" sz="1200" b="1" i="1" dirty="0">
                <a:latin typeface="Arial"/>
                <a:cs typeface="Arial"/>
              </a:rPr>
              <a:t>Пл</a:t>
            </a:r>
            <a:r>
              <a:rPr lang="ru-RU" sz="1200" b="1" i="1" spc="-45" dirty="0">
                <a:latin typeface="Arial"/>
                <a:cs typeface="Arial"/>
              </a:rPr>
              <a:t>а</a:t>
            </a:r>
            <a:r>
              <a:rPr lang="ru-RU" sz="1200" b="1" i="1" spc="-10" dirty="0">
                <a:latin typeface="Arial"/>
                <a:cs typeface="Arial"/>
              </a:rPr>
              <a:t>т</a:t>
            </a:r>
            <a:r>
              <a:rPr lang="ru-RU" sz="1200" b="1" i="1" spc="-15" dirty="0">
                <a:latin typeface="Arial"/>
                <a:cs typeface="Arial"/>
              </a:rPr>
              <a:t>е</a:t>
            </a:r>
            <a:r>
              <a:rPr lang="ru-RU" sz="1200" b="1" i="1" dirty="0">
                <a:latin typeface="Arial"/>
                <a:cs typeface="Arial"/>
              </a:rPr>
              <a:t>ж</a:t>
            </a:r>
            <a:r>
              <a:rPr lang="ru-RU" sz="1200" b="1" i="1" spc="-10" dirty="0">
                <a:latin typeface="Arial"/>
                <a:cs typeface="Arial"/>
              </a:rPr>
              <a:t>и</a:t>
            </a:r>
            <a:r>
              <a:rPr lang="ru-RU" sz="1200" b="1" i="1" dirty="0">
                <a:latin typeface="Arial"/>
                <a:cs typeface="Arial"/>
              </a:rPr>
              <a:t>,</a:t>
            </a:r>
            <a:r>
              <a:rPr lang="ru-RU" sz="1200" b="1" i="1" spc="-15" dirty="0">
                <a:latin typeface="Arial"/>
                <a:cs typeface="Arial"/>
              </a:rPr>
              <a:t> </a:t>
            </a:r>
            <a:r>
              <a:rPr lang="ru-RU" sz="1200" b="1" i="1" spc="-30" dirty="0">
                <a:latin typeface="Arial"/>
                <a:cs typeface="Arial"/>
              </a:rPr>
              <a:t>у</a:t>
            </a:r>
            <a:r>
              <a:rPr lang="ru-RU" sz="1200" b="1" i="1" dirty="0">
                <a:latin typeface="Arial"/>
                <a:cs typeface="Arial"/>
              </a:rPr>
              <a:t>с</a:t>
            </a:r>
            <a:r>
              <a:rPr lang="ru-RU" sz="1200" b="1" i="1" spc="-10" dirty="0">
                <a:latin typeface="Arial"/>
                <a:cs typeface="Arial"/>
              </a:rPr>
              <a:t>т</a:t>
            </a:r>
            <a:r>
              <a:rPr lang="ru-RU" sz="1200" b="1" i="1" dirty="0">
                <a:latin typeface="Arial"/>
                <a:cs typeface="Arial"/>
              </a:rPr>
              <a:t>ано</a:t>
            </a:r>
            <a:r>
              <a:rPr lang="ru-RU" sz="1200" b="1" i="1" spc="-40" dirty="0">
                <a:latin typeface="Arial"/>
                <a:cs typeface="Arial"/>
              </a:rPr>
              <a:t>в</a:t>
            </a:r>
            <a:r>
              <a:rPr lang="ru-RU" sz="1200" b="1" i="1" dirty="0">
                <a:latin typeface="Arial"/>
                <a:cs typeface="Arial"/>
              </a:rPr>
              <a:t>лен</a:t>
            </a:r>
            <a:r>
              <a:rPr lang="ru-RU" sz="1200" b="1" i="1" spc="5" dirty="0">
                <a:latin typeface="Arial"/>
                <a:cs typeface="Arial"/>
              </a:rPr>
              <a:t>н</a:t>
            </a:r>
            <a:r>
              <a:rPr lang="ru-RU" sz="1200" b="1" i="1" dirty="0">
                <a:latin typeface="Arial"/>
                <a:cs typeface="Arial"/>
              </a:rPr>
              <a:t>ые за</a:t>
            </a:r>
            <a:r>
              <a:rPr lang="ru-RU" sz="1200" b="1" i="1" spc="5" dirty="0">
                <a:latin typeface="Arial"/>
                <a:cs typeface="Arial"/>
              </a:rPr>
              <a:t>к</a:t>
            </a:r>
            <a:r>
              <a:rPr lang="ru-RU" sz="1200" b="1" i="1" dirty="0">
                <a:latin typeface="Arial"/>
                <a:cs typeface="Arial"/>
              </a:rPr>
              <a:t>он</a:t>
            </a:r>
            <a:r>
              <a:rPr lang="ru-RU" sz="1200" b="1" i="1" spc="-40" dirty="0">
                <a:latin typeface="Arial"/>
                <a:cs typeface="Arial"/>
              </a:rPr>
              <a:t>о</a:t>
            </a:r>
            <a:r>
              <a:rPr lang="ru-RU" sz="1200" b="1" i="1" dirty="0">
                <a:latin typeface="Arial"/>
                <a:cs typeface="Arial"/>
              </a:rPr>
              <a:t>д</a:t>
            </a:r>
            <a:r>
              <a:rPr lang="ru-RU" sz="1200" b="1" i="1" spc="-40" dirty="0">
                <a:latin typeface="Arial"/>
                <a:cs typeface="Arial"/>
              </a:rPr>
              <a:t>а</a:t>
            </a:r>
            <a:r>
              <a:rPr lang="ru-RU" sz="1200" b="1" i="1" spc="-10" dirty="0">
                <a:latin typeface="Arial"/>
                <a:cs typeface="Arial"/>
              </a:rPr>
              <a:t>т</a:t>
            </a:r>
            <a:r>
              <a:rPr lang="ru-RU" sz="1200" b="1" i="1" spc="-65" dirty="0">
                <a:latin typeface="Arial"/>
                <a:cs typeface="Arial"/>
              </a:rPr>
              <a:t>е</a:t>
            </a:r>
            <a:r>
              <a:rPr lang="ru-RU" sz="1200" b="1" i="1" dirty="0">
                <a:latin typeface="Arial"/>
                <a:cs typeface="Arial"/>
              </a:rPr>
              <a:t>ль</a:t>
            </a:r>
            <a:r>
              <a:rPr lang="ru-RU" sz="1200" b="1" i="1" spc="-10" dirty="0">
                <a:latin typeface="Arial"/>
                <a:cs typeface="Arial"/>
              </a:rPr>
              <a:t>ст</a:t>
            </a:r>
            <a:r>
              <a:rPr lang="ru-RU" sz="1200" b="1" i="1" spc="-15" dirty="0">
                <a:latin typeface="Arial"/>
                <a:cs typeface="Arial"/>
              </a:rPr>
              <a:t>в</a:t>
            </a:r>
            <a:r>
              <a:rPr lang="ru-RU" sz="1200" b="1" i="1" dirty="0">
                <a:latin typeface="Arial"/>
                <a:cs typeface="Arial"/>
              </a:rPr>
              <a:t>ом </a:t>
            </a:r>
            <a:r>
              <a:rPr lang="ru-RU" sz="1200" b="1" i="1" spc="-65" dirty="0" smtClean="0">
                <a:latin typeface="Arial"/>
                <a:cs typeface="Arial"/>
              </a:rPr>
              <a:t>РФ</a:t>
            </a:r>
            <a:r>
              <a:rPr lang="ru-RU" sz="1200" b="1" i="1" dirty="0" smtClean="0">
                <a:latin typeface="Arial"/>
                <a:cs typeface="Arial"/>
              </a:rPr>
              <a:t>:</a:t>
            </a:r>
            <a:endParaRPr lang="ru-RU" sz="1200" dirty="0">
              <a:latin typeface="Arial"/>
              <a:cs typeface="Arial"/>
            </a:endParaRPr>
          </a:p>
          <a:p>
            <a:pPr marL="184150" marR="54610" indent="-171450">
              <a:lnSpc>
                <a:spcPct val="100000"/>
              </a:lnSpc>
              <a:buFont typeface="Arial"/>
              <a:buChar char="-"/>
            </a:pPr>
            <a:r>
              <a:rPr lang="ru-RU" sz="1200" dirty="0" smtClean="0">
                <a:latin typeface="Arial"/>
                <a:cs typeface="Arial"/>
              </a:rPr>
              <a:t>аренда </a:t>
            </a:r>
            <a:r>
              <a:rPr lang="ru-RU" sz="1200" spc="-5" dirty="0" smtClean="0">
                <a:latin typeface="Arial"/>
                <a:cs typeface="Arial"/>
              </a:rPr>
              <a:t>и</a:t>
            </a:r>
            <a:r>
              <a:rPr lang="ru-RU" sz="1200" dirty="0" smtClean="0">
                <a:latin typeface="Arial"/>
                <a:cs typeface="Arial"/>
              </a:rPr>
              <a:t>м</a:t>
            </a:r>
            <a:r>
              <a:rPr lang="ru-RU" sz="1200" spc="-20" dirty="0" smtClean="0">
                <a:latin typeface="Arial"/>
                <a:cs typeface="Arial"/>
              </a:rPr>
              <a:t>ущ</a:t>
            </a:r>
            <a:r>
              <a:rPr lang="ru-RU" sz="1200" dirty="0" smtClean="0">
                <a:latin typeface="Arial"/>
                <a:cs typeface="Arial"/>
              </a:rPr>
              <a:t>ест</a:t>
            </a:r>
            <a:r>
              <a:rPr lang="ru-RU" sz="1200" spc="-15" dirty="0" smtClean="0">
                <a:latin typeface="Arial"/>
                <a:cs typeface="Arial"/>
              </a:rPr>
              <a:t>в</a:t>
            </a:r>
            <a:r>
              <a:rPr lang="ru-RU" sz="1200" dirty="0" smtClean="0">
                <a:latin typeface="Arial"/>
                <a:cs typeface="Arial"/>
              </a:rPr>
              <a:t>а.</a:t>
            </a:r>
            <a:endParaRPr lang="ru-RU" sz="1200" dirty="0">
              <a:latin typeface="Arial"/>
              <a:cs typeface="Arial"/>
            </a:endParaRPr>
          </a:p>
          <a:p>
            <a:pPr marL="12700" marR="473075" algn="just">
              <a:lnSpc>
                <a:spcPct val="100000"/>
              </a:lnSpc>
            </a:pPr>
            <a:r>
              <a:rPr lang="ru-RU" altLang="ru-RU" sz="1200" dirty="0" smtClean="0"/>
              <a:t>- прочие поступления от использования имущества, находящегося в собственности сельских поселений</a:t>
            </a:r>
          </a:p>
          <a:p>
            <a:pPr marL="12700" marR="473075">
              <a:lnSpc>
                <a:spcPct val="100000"/>
              </a:lnSpc>
            </a:pPr>
            <a:endParaRPr lang="ru-RU" altLang="ru-RU" sz="1200" dirty="0"/>
          </a:p>
          <a:p>
            <a:pPr marL="12700" marR="473075">
              <a:lnSpc>
                <a:spcPct val="100000"/>
              </a:lnSpc>
            </a:pPr>
            <a:endParaRPr lang="ru-RU" altLang="ru-RU" sz="1200" dirty="0" smtClean="0"/>
          </a:p>
          <a:p>
            <a:pPr marL="12700" marR="473075">
              <a:lnSpc>
                <a:spcPct val="100000"/>
              </a:lnSpc>
            </a:pPr>
            <a:endParaRPr lang="ru-RU" altLang="ru-RU" sz="1200" dirty="0"/>
          </a:p>
          <a:p>
            <a:pPr marL="12700" marR="473075">
              <a:lnSpc>
                <a:spcPct val="100000"/>
              </a:lnSpc>
            </a:pPr>
            <a:endParaRPr lang="ru-RU" altLang="ru-RU" sz="1200" dirty="0" smtClean="0"/>
          </a:p>
          <a:p>
            <a:pPr marL="12700" marR="473075">
              <a:lnSpc>
                <a:spcPct val="100000"/>
              </a:lnSpc>
            </a:pPr>
            <a:endParaRPr lang="ru-RU" altLang="ru-RU" sz="1200" dirty="0"/>
          </a:p>
        </p:txBody>
      </p:sp>
      <p:sp>
        <p:nvSpPr>
          <p:cNvPr id="49" name="TextBox 48"/>
          <p:cNvSpPr txBox="1"/>
          <p:nvPr/>
        </p:nvSpPr>
        <p:spPr>
          <a:xfrm>
            <a:off x="6029970" y="3631664"/>
            <a:ext cx="2808000" cy="26776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txBody>
          <a:bodyPr anchor="t">
            <a:spAutoFit/>
          </a:bodyPr>
          <a:lstStyle/>
          <a:p>
            <a:pPr marL="171450" indent="-171450">
              <a:buFont typeface="Arial" panose="020B0604020202020204" pitchFamily="34" charset="0"/>
              <a:buChar char="-"/>
            </a:pPr>
            <a:r>
              <a:rPr lang="ru-RU" altLang="ru-RU" sz="1200" dirty="0"/>
              <a:t>дотации из бюджета Николаевского муниципального района и бюджета  Хабаровского края;</a:t>
            </a:r>
          </a:p>
          <a:p>
            <a:pPr marL="171450" indent="-171450">
              <a:buFont typeface="Arial" panose="020B0604020202020204" pitchFamily="34" charset="0"/>
              <a:buChar char="-"/>
            </a:pPr>
            <a:r>
              <a:rPr lang="ru-RU" altLang="ru-RU" sz="1200" dirty="0"/>
              <a:t>субвенции из федерального бюджета </a:t>
            </a:r>
            <a:r>
              <a:rPr lang="ru-RU" altLang="ru-RU" sz="1200" dirty="0" smtClean="0"/>
              <a:t>и (или) </a:t>
            </a:r>
            <a:r>
              <a:rPr lang="ru-RU" altLang="ru-RU" sz="1200" dirty="0"/>
              <a:t>из бюджета Хабаровского края;</a:t>
            </a:r>
          </a:p>
          <a:p>
            <a:pPr marL="171450" indent="-171450">
              <a:buFont typeface="Arial" panose="020B0604020202020204" pitchFamily="34" charset="0"/>
              <a:buChar char="-"/>
            </a:pPr>
            <a:r>
              <a:rPr lang="ru-RU" altLang="ru-RU" sz="1200" dirty="0"/>
              <a:t>иные межбюджетные трансферты из других бюджетов бюджетной системы Российской Федерации;</a:t>
            </a:r>
          </a:p>
          <a:p>
            <a:pPr marL="171450" indent="-171450">
              <a:buFont typeface="Arial" panose="020B0604020202020204" pitchFamily="34" charset="0"/>
              <a:buChar char="-"/>
            </a:pPr>
            <a:r>
              <a:rPr lang="ru-RU" altLang="ru-RU" sz="1200" dirty="0"/>
              <a:t>безвозмездные поступления от физических и юридических лиц, в том числе добровольные пожертвования.</a:t>
            </a:r>
            <a:endParaRPr lang="ru-RU" sz="1200" dirty="0"/>
          </a:p>
        </p:txBody>
      </p:sp>
      <p:sp>
        <p:nvSpPr>
          <p:cNvPr id="59" name="TextBox 58"/>
          <p:cNvSpPr txBox="1"/>
          <p:nvPr/>
        </p:nvSpPr>
        <p:spPr>
          <a:xfrm>
            <a:off x="8496000" y="6480000"/>
            <a:ext cx="648072" cy="37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9" name="Группа 18"/>
          <p:cNvGrpSpPr/>
          <p:nvPr/>
        </p:nvGrpSpPr>
        <p:grpSpPr>
          <a:xfrm>
            <a:off x="26495" y="0"/>
            <a:ext cx="9082068" cy="856800"/>
            <a:chOff x="26495" y="0"/>
            <a:chExt cx="9082068" cy="856800"/>
          </a:xfrm>
        </p:grpSpPr>
        <p:sp>
          <p:nvSpPr>
            <p:cNvPr id="20" name="object 3"/>
            <p:cNvSpPr>
              <a:spLocks noChangeArrowheads="1"/>
            </p:cNvSpPr>
            <p:nvPr/>
          </p:nvSpPr>
          <p:spPr bwMode="auto">
            <a:xfrm>
              <a:off x="36000" y="342000"/>
              <a:ext cx="9072563" cy="514800"/>
            </a:xfrm>
            <a:prstGeom prst="rect">
              <a:avLst/>
            </a:prstGeom>
            <a:blipFill dpi="0" rotWithShape="1">
              <a:blip r:embed="rId3" cstate="print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ru-RU" altLang="ru-RU" smtClean="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21" name="TextBox 1"/>
            <p:cNvSpPr txBox="1">
              <a:spLocks noChangeArrowheads="1"/>
            </p:cNvSpPr>
            <p:nvPr/>
          </p:nvSpPr>
          <p:spPr bwMode="auto">
            <a:xfrm>
              <a:off x="26495" y="0"/>
              <a:ext cx="9067800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ru-RU" altLang="ru-RU" sz="1600" b="1" i="1" dirty="0" err="1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Нигирское</a:t>
              </a:r>
              <a:r>
                <a:rPr lang="ru-RU" altLang="ru-RU" sz="1600" b="1" i="1" dirty="0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altLang="ru-RU" sz="1600" b="1" i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сельское поселение Николаевского муниципального района Хабаровского края</a:t>
              </a:r>
              <a:endParaRPr lang="ru-RU" altLang="ru-RU" sz="16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" name="Rectangle 32"/>
            <p:cNvSpPr>
              <a:spLocks noChangeArrowheads="1"/>
            </p:cNvSpPr>
            <p:nvPr/>
          </p:nvSpPr>
          <p:spPr bwMode="auto">
            <a:xfrm>
              <a:off x="1383119" y="334800"/>
              <a:ext cx="6368731" cy="4462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altLang="ru-RU" sz="2300" b="1" i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Структура доходов </a:t>
              </a:r>
              <a:r>
                <a:rPr lang="ru-RU" altLang="ru-RU" sz="2300" b="1" i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бюджета поселения</a:t>
              </a:r>
              <a:endParaRPr lang="ru-RU" sz="23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952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496000" y="6480000"/>
            <a:ext cx="648072" cy="37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26495" y="0"/>
            <a:ext cx="9082068" cy="1372287"/>
            <a:chOff x="26495" y="0"/>
            <a:chExt cx="9082068" cy="1372287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26495" y="0"/>
              <a:ext cx="9082068" cy="1372287"/>
              <a:chOff x="26495" y="0"/>
              <a:chExt cx="9082068" cy="1372287"/>
            </a:xfrm>
          </p:grpSpPr>
          <p:sp>
            <p:nvSpPr>
              <p:cNvPr id="6" name="object 3"/>
              <p:cNvSpPr>
                <a:spLocks noChangeArrowheads="1"/>
              </p:cNvSpPr>
              <p:nvPr/>
            </p:nvSpPr>
            <p:spPr bwMode="auto">
              <a:xfrm>
                <a:off x="36000" y="342000"/>
                <a:ext cx="9072563" cy="1030287"/>
              </a:xfrm>
              <a:prstGeom prst="rect">
                <a:avLst/>
              </a:prstGeom>
              <a:blipFill dpi="0" rotWithShape="1">
                <a:blip r:embed="rId2" cstate="print"/>
                <a:srcRect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</a:pPr>
                <a:endParaRPr lang="ru-RU" altLang="ru-RU" smtClean="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7" name="TextBox 1"/>
              <p:cNvSpPr txBox="1">
                <a:spLocks noChangeArrowheads="1"/>
              </p:cNvSpPr>
              <p:nvPr/>
            </p:nvSpPr>
            <p:spPr bwMode="auto">
              <a:xfrm>
                <a:off x="26495" y="0"/>
                <a:ext cx="9067800" cy="338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ru-RU" altLang="ru-RU" sz="1600" b="1" i="1" dirty="0" err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Нигирское</a:t>
                </a:r>
                <a:r>
                  <a:rPr lang="ru-RU" altLang="ru-RU" sz="1600" b="1" i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сельское поселение Николаевского муниципального района Хабаровского края</a:t>
                </a:r>
                <a:endParaRPr lang="ru-RU" altLang="ru-RU" sz="1600" b="1" i="1" dirty="0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9" name="Rectangle 32"/>
            <p:cNvSpPr>
              <a:spLocks noChangeArrowheads="1"/>
            </p:cNvSpPr>
            <p:nvPr/>
          </p:nvSpPr>
          <p:spPr bwMode="auto">
            <a:xfrm>
              <a:off x="1002968" y="423536"/>
              <a:ext cx="7140095" cy="8002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Налоговые и неналоговые</a:t>
              </a:r>
              <a:r>
                <a:rPr lang="ru-RU" sz="2300" b="1" i="1" spc="-40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 </a:t>
              </a: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ис</a:t>
              </a:r>
              <a:r>
                <a:rPr lang="ru-RU" sz="2300" b="1" i="1" spc="-60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т</a:t>
              </a:r>
              <a:r>
                <a:rPr lang="ru-RU" sz="2300" b="1" i="1" spc="-50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о</a:t>
              </a: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чни</a:t>
              </a:r>
              <a:r>
                <a:rPr lang="ru-RU" sz="2300" b="1" i="1" spc="5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к</a:t>
              </a: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и д</a:t>
              </a:r>
              <a:r>
                <a:rPr lang="ru-RU" sz="2300" b="1" i="1" spc="-50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ох</a:t>
              </a:r>
              <a:r>
                <a:rPr lang="ru-RU" sz="2300" b="1" i="1" spc="-25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о</a:t>
              </a: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дов</a:t>
              </a:r>
            </a:p>
            <a:p>
              <a:pPr algn="ctr">
                <a:defRPr/>
              </a:pP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б</a:t>
              </a:r>
              <a:r>
                <a:rPr lang="ru-RU" sz="2300" b="1" i="1" spc="-25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ю</a:t>
              </a: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д</a:t>
              </a:r>
              <a:r>
                <a:rPr lang="ru-RU" sz="2300" b="1" i="1" spc="-30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ж</a:t>
              </a:r>
              <a:r>
                <a:rPr lang="ru-RU" sz="2300" b="1" i="1" spc="-25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е</a:t>
              </a:r>
              <a:r>
                <a:rPr lang="ru-RU" sz="2300" b="1" i="1" spc="-35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т</a:t>
              </a: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а поселения</a:t>
              </a:r>
              <a:endParaRPr lang="ru-RU" sz="23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8025814" y="2108010"/>
            <a:ext cx="956672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3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тыс.руб</a:t>
            </a:r>
            <a:r>
              <a:rPr lang="ru-RU" sz="13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300" i="1" dirty="0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1523282"/>
              </p:ext>
            </p:extLst>
          </p:nvPr>
        </p:nvGraphicFramePr>
        <p:xfrm>
          <a:off x="109801" y="2401119"/>
          <a:ext cx="8872689" cy="33097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1908"/>
                <a:gridCol w="6260538"/>
                <a:gridCol w="720083"/>
                <a:gridCol w="720079"/>
                <a:gridCol w="720081"/>
              </a:tblGrid>
              <a:tr h="5596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п/п</a:t>
                      </a:r>
                      <a:endParaRPr lang="ru-RU" sz="13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  <a:endParaRPr lang="ru-RU" sz="13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год</a:t>
                      </a:r>
                      <a:r>
                        <a:rPr lang="ru-RU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3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год</a:t>
                      </a:r>
                      <a:endParaRPr lang="ru-RU" sz="13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 год</a:t>
                      </a:r>
                      <a:r>
                        <a:rPr lang="ru-RU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3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5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Налоговые и неналоговые доходы </a:t>
                      </a:r>
                      <a:r>
                        <a:rPr lang="ru-RU" sz="1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2162,441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2273,743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2359,000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865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Налоговые </a:t>
                      </a: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доходы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из них:</a:t>
                      </a:r>
                      <a:endParaRPr lang="ru-RU" sz="1100" b="0" i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2053,141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2164,443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2249,700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</a:tr>
              <a:tr h="1865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НДФЛ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54,720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58,003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60,903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</a:tr>
              <a:tr h="1865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1.2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Доходы от уплаты акцизов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1617,090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1716,587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1794,559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</a:tr>
              <a:tr h="285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1.3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Налог, взимаемый в связи с применением упрощенной системы налогообложения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198,000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204,336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207,605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</a:tr>
              <a:tr h="431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1.4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Налог на имущество физических лиц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7,890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8,127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8,452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</a:tr>
              <a:tr h="431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Транспортный </a:t>
                      </a: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налог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129,941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131,890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132,681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</a:tr>
              <a:tr h="2438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1.6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Земельный налог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44,000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44,000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44,000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</a:tr>
              <a:tr h="1865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1.7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Госпошлина</a:t>
                      </a:r>
                      <a:endParaRPr lang="ru-RU" sz="11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1,500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1,500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1,500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</a:tr>
              <a:tr h="1865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i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</a:t>
                      </a:r>
                      <a:endParaRPr lang="ru-RU" sz="1100" i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Неналоговые доходы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из</a:t>
                      </a:r>
                      <a:r>
                        <a:rPr lang="ru-RU" sz="1100" b="0" i="1" baseline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них:</a:t>
                      </a:r>
                      <a:endParaRPr lang="ru-RU" sz="1100" b="0" i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109,300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109,300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109,300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</a:tr>
              <a:tr h="1865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2.1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Доходы от сдачи в аренду имущества</a:t>
                      </a:r>
                      <a:endParaRPr lang="ru-RU" sz="11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46,300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46,300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46,300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</a:tr>
              <a:tr h="1865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2.2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Прочие поступления от использования имущества</a:t>
                      </a:r>
                      <a:endParaRPr lang="ru-RU" sz="11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63,000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63,000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63,000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07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8" name="Диаграмма 97"/>
          <p:cNvGraphicFramePr/>
          <p:nvPr>
            <p:extLst>
              <p:ext uri="{D42A27DB-BD31-4B8C-83A1-F6EECF244321}">
                <p14:modId xmlns:p14="http://schemas.microsoft.com/office/powerpoint/2010/main" val="3731061565"/>
              </p:ext>
            </p:extLst>
          </p:nvPr>
        </p:nvGraphicFramePr>
        <p:xfrm>
          <a:off x="321497" y="1291407"/>
          <a:ext cx="4230470" cy="2651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0" name="Прямоугольник 99"/>
          <p:cNvSpPr/>
          <p:nvPr/>
        </p:nvSpPr>
        <p:spPr>
          <a:xfrm>
            <a:off x="8070823" y="1291407"/>
            <a:ext cx="956672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300" b="1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тыс.руб</a:t>
            </a:r>
            <a:r>
              <a:rPr lang="ru-RU" sz="1300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300" i="1" dirty="0">
              <a:solidFill>
                <a:prstClr val="black"/>
              </a:solidFill>
            </a:endParaRPr>
          </a:p>
        </p:txBody>
      </p:sp>
      <p:graphicFrame>
        <p:nvGraphicFramePr>
          <p:cNvPr id="106" name="Диаграмма 105"/>
          <p:cNvGraphicFramePr/>
          <p:nvPr>
            <p:extLst>
              <p:ext uri="{D42A27DB-BD31-4B8C-83A1-F6EECF244321}">
                <p14:modId xmlns:p14="http://schemas.microsoft.com/office/powerpoint/2010/main" val="2049999993"/>
              </p:ext>
            </p:extLst>
          </p:nvPr>
        </p:nvGraphicFramePr>
        <p:xfrm>
          <a:off x="4709586" y="1411288"/>
          <a:ext cx="4230470" cy="2651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7" name="Диаграмма 106"/>
          <p:cNvGraphicFramePr/>
          <p:nvPr>
            <p:extLst>
              <p:ext uri="{D42A27DB-BD31-4B8C-83A1-F6EECF244321}">
                <p14:modId xmlns:p14="http://schemas.microsoft.com/office/powerpoint/2010/main" val="1830565851"/>
              </p:ext>
            </p:extLst>
          </p:nvPr>
        </p:nvGraphicFramePr>
        <p:xfrm>
          <a:off x="2331235" y="4062999"/>
          <a:ext cx="4230470" cy="2651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0920822"/>
              </p:ext>
            </p:extLst>
          </p:nvPr>
        </p:nvGraphicFramePr>
        <p:xfrm>
          <a:off x="6675630" y="4104075"/>
          <a:ext cx="2264426" cy="2401062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285538"/>
                <a:gridCol w="1978888"/>
              </a:tblGrid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НДФЛ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Доход от уплаты 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акцизов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Налог, взимаемый в связи с применением упрощенной системы 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налогообложения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Налог на имущество физических 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лиц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Транспортный 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налог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Земельный 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налог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Госпошлина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034" name="Рисунок 1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000" y="4114800"/>
            <a:ext cx="190500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Объект 6"/>
          <p:cNvGraphicFramePr>
            <a:graphicFrameLocks noChangeAspect="1"/>
          </p:cNvGraphicFramePr>
          <p:nvPr/>
        </p:nvGraphicFramePr>
        <p:xfrm>
          <a:off x="2947988" y="1401763"/>
          <a:ext cx="9525" cy="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48" name="Image" r:id="rId7" imgW="0" imgH="0" progId="">
                  <p:embed/>
                </p:oleObj>
              </mc:Choice>
              <mc:Fallback>
                <p:oleObj name="Image" r:id="rId7" imgW="0" imgH="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7988" y="1401763"/>
                        <a:ext cx="9525" cy="9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/>
        </p:nvGraphicFramePr>
        <p:xfrm>
          <a:off x="2947988" y="1401763"/>
          <a:ext cx="9525" cy="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49" name="Image" r:id="rId9" imgW="0" imgH="0" progId="">
                  <p:embed/>
                </p:oleObj>
              </mc:Choice>
              <mc:Fallback>
                <p:oleObj name="Image" r:id="rId9" imgW="0" imgH="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7988" y="1401763"/>
                        <a:ext cx="9525" cy="9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31" name="Рисунок 17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000" y="4384800"/>
            <a:ext cx="190500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Рисунок 18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000" y="4720567"/>
            <a:ext cx="190500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Рисунок 20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1080" y="5340972"/>
            <a:ext cx="190500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Рисунок 21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000" y="5730012"/>
            <a:ext cx="190500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Рисунок 2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1713" y="6040942"/>
            <a:ext cx="190500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Рисунок 23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9429" y="6286062"/>
            <a:ext cx="212783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1" name="TextBox 110"/>
          <p:cNvSpPr txBox="1"/>
          <p:nvPr/>
        </p:nvSpPr>
        <p:spPr>
          <a:xfrm>
            <a:off x="8496000" y="6480000"/>
            <a:ext cx="648072" cy="37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</a:t>
            </a:r>
            <a:endParaRPr lang="ru-RU" b="1" i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3" name="Группа 22"/>
          <p:cNvGrpSpPr/>
          <p:nvPr/>
        </p:nvGrpSpPr>
        <p:grpSpPr>
          <a:xfrm>
            <a:off x="26495" y="0"/>
            <a:ext cx="9082068" cy="1372287"/>
            <a:chOff x="26495" y="0"/>
            <a:chExt cx="9082068" cy="1372287"/>
          </a:xfrm>
        </p:grpSpPr>
        <p:grpSp>
          <p:nvGrpSpPr>
            <p:cNvPr id="24" name="Группа 23"/>
            <p:cNvGrpSpPr/>
            <p:nvPr/>
          </p:nvGrpSpPr>
          <p:grpSpPr>
            <a:xfrm>
              <a:off x="26495" y="0"/>
              <a:ext cx="9082068" cy="1372287"/>
              <a:chOff x="26495" y="0"/>
              <a:chExt cx="9082068" cy="1372287"/>
            </a:xfrm>
          </p:grpSpPr>
          <p:sp>
            <p:nvSpPr>
              <p:cNvPr id="26" name="object 3"/>
              <p:cNvSpPr>
                <a:spLocks noChangeArrowheads="1"/>
              </p:cNvSpPr>
              <p:nvPr/>
            </p:nvSpPr>
            <p:spPr bwMode="auto">
              <a:xfrm>
                <a:off x="36000" y="342000"/>
                <a:ext cx="9072563" cy="1030287"/>
              </a:xfrm>
              <a:prstGeom prst="rect">
                <a:avLst/>
              </a:prstGeom>
              <a:blipFill dpi="0" rotWithShape="1">
                <a:blip r:embed="rId16" cstate="print"/>
                <a:srcRect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</a:pPr>
                <a:endParaRPr lang="ru-RU" altLang="ru-RU" smtClean="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27" name="TextBox 1"/>
              <p:cNvSpPr txBox="1">
                <a:spLocks noChangeArrowheads="1"/>
              </p:cNvSpPr>
              <p:nvPr/>
            </p:nvSpPr>
            <p:spPr bwMode="auto">
              <a:xfrm>
                <a:off x="26495" y="0"/>
                <a:ext cx="9067800" cy="338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ru-RU" altLang="ru-RU" sz="1600" b="1" i="1" dirty="0" err="1" smtClean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Нигирское</a:t>
                </a:r>
                <a:r>
                  <a:rPr lang="ru-RU" altLang="ru-RU" sz="1600" b="1" i="1" dirty="0" smtClean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altLang="ru-RU" sz="1600" b="1" i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сельское поселение Николаевского муниципального района Хабаровского края</a:t>
                </a:r>
                <a:endParaRPr lang="ru-RU" altLang="ru-RU" sz="1600" b="1" i="1" dirty="0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25" name="Rectangle 32"/>
            <p:cNvSpPr>
              <a:spLocks noChangeArrowheads="1"/>
            </p:cNvSpPr>
            <p:nvPr/>
          </p:nvSpPr>
          <p:spPr bwMode="auto">
            <a:xfrm>
              <a:off x="510201" y="423536"/>
              <a:ext cx="8125622" cy="8002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С</a:t>
              </a:r>
              <a:r>
                <a:rPr lang="ru-RU" sz="2300" b="1" i="1" spc="-30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т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р</a:t>
              </a:r>
              <a:r>
                <a:rPr lang="ru-RU" sz="2300" b="1" i="1" spc="-30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у</a:t>
              </a:r>
              <a:r>
                <a:rPr lang="ru-RU" sz="2300" b="1" i="1" spc="5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к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т</a:t>
              </a:r>
              <a:r>
                <a:rPr lang="ru-RU" sz="2300" b="1" i="1" spc="-15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у</a:t>
              </a:r>
              <a:r>
                <a:rPr lang="ru-RU" sz="2300" b="1" i="1" spc="5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р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а</a:t>
              </a:r>
              <a:r>
                <a:rPr lang="ru-RU" sz="2300" b="1" i="1" spc="45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 </a:t>
              </a:r>
              <a:r>
                <a:rPr lang="ru-RU" sz="2300" b="1" i="1" spc="45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налоговых 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дох</a:t>
              </a:r>
              <a:r>
                <a:rPr lang="ru-RU" sz="2300" b="1" i="1" spc="-10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о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дов</a:t>
              </a:r>
              <a:r>
                <a:rPr lang="ru-RU" sz="2300" b="1" i="1" spc="-10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 </a:t>
              </a: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бюдже</a:t>
              </a:r>
              <a:r>
                <a:rPr lang="ru-RU" sz="2300" b="1" i="1" spc="-25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т</a:t>
              </a: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а поселения</a:t>
              </a:r>
            </a:p>
            <a:p>
              <a:pPr algn="ctr">
                <a:defRPr/>
              </a:pP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на</a:t>
              </a:r>
              <a:r>
                <a:rPr lang="ru-RU" sz="2300" b="1" i="1" spc="-10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 </a:t>
              </a: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2</a:t>
              </a:r>
              <a:r>
                <a:rPr lang="ru-RU" sz="2300" b="1" i="1" spc="-10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025</a:t>
              </a: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 г. и плановый 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период </a:t>
              </a: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2026-2027 гг.</a:t>
              </a:r>
              <a:endParaRPr lang="ru-RU" sz="23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421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8496000" y="6480000"/>
            <a:ext cx="648072" cy="37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</a:t>
            </a:r>
            <a:endParaRPr lang="ru-RU" b="1" i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14" name="Диаграмма 113"/>
          <p:cNvGraphicFramePr/>
          <p:nvPr>
            <p:extLst>
              <p:ext uri="{D42A27DB-BD31-4B8C-83A1-F6EECF244321}">
                <p14:modId xmlns:p14="http://schemas.microsoft.com/office/powerpoint/2010/main" val="1663652492"/>
              </p:ext>
            </p:extLst>
          </p:nvPr>
        </p:nvGraphicFramePr>
        <p:xfrm>
          <a:off x="206010" y="1372287"/>
          <a:ext cx="4230470" cy="2651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5" name="Прямоугольник 114"/>
          <p:cNvSpPr/>
          <p:nvPr/>
        </p:nvSpPr>
        <p:spPr>
          <a:xfrm>
            <a:off x="8070823" y="1291407"/>
            <a:ext cx="956672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300" b="1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тыс.руб</a:t>
            </a:r>
            <a:r>
              <a:rPr lang="ru-RU" sz="1300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300" i="1" dirty="0">
              <a:solidFill>
                <a:prstClr val="black"/>
              </a:solidFill>
            </a:endParaRPr>
          </a:p>
        </p:txBody>
      </p:sp>
      <p:graphicFrame>
        <p:nvGraphicFramePr>
          <p:cNvPr id="116" name="Диаграмма 115"/>
          <p:cNvGraphicFramePr/>
          <p:nvPr>
            <p:extLst>
              <p:ext uri="{D42A27DB-BD31-4B8C-83A1-F6EECF244321}">
                <p14:modId xmlns:p14="http://schemas.microsoft.com/office/powerpoint/2010/main" val="1694894646"/>
              </p:ext>
            </p:extLst>
          </p:nvPr>
        </p:nvGraphicFramePr>
        <p:xfrm>
          <a:off x="4788000" y="1360800"/>
          <a:ext cx="4230470" cy="2651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7" name="Диаграмма 116"/>
          <p:cNvGraphicFramePr/>
          <p:nvPr>
            <p:extLst>
              <p:ext uri="{D42A27DB-BD31-4B8C-83A1-F6EECF244321}">
                <p14:modId xmlns:p14="http://schemas.microsoft.com/office/powerpoint/2010/main" val="4067747717"/>
              </p:ext>
            </p:extLst>
          </p:nvPr>
        </p:nvGraphicFramePr>
        <p:xfrm>
          <a:off x="2445160" y="4104075"/>
          <a:ext cx="4230470" cy="2651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8" name="Таблица 1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4876833"/>
              </p:ext>
            </p:extLst>
          </p:nvPr>
        </p:nvGraphicFramePr>
        <p:xfrm>
          <a:off x="6763069" y="4975143"/>
          <a:ext cx="2264426" cy="1034288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285538"/>
                <a:gridCol w="1978888"/>
              </a:tblGrid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Аренда имущества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Прочие поступления от использования имущества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19" name="Рисунок 1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9439" y="5020148"/>
            <a:ext cx="190500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0" name="Объект 119"/>
          <p:cNvGraphicFramePr>
            <a:graphicFrameLocks noChangeAspect="1"/>
          </p:cNvGraphicFramePr>
          <p:nvPr/>
        </p:nvGraphicFramePr>
        <p:xfrm>
          <a:off x="2947988" y="1401763"/>
          <a:ext cx="9525" cy="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4" name="Image" r:id="rId7" imgW="0" imgH="0" progId="">
                  <p:embed/>
                </p:oleObj>
              </mc:Choice>
              <mc:Fallback>
                <p:oleObj name="Image" r:id="rId7" imgW="0" imgH="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7988" y="1401763"/>
                        <a:ext cx="9525" cy="9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1" name="Объект 120"/>
          <p:cNvGraphicFramePr>
            <a:graphicFrameLocks noChangeAspect="1"/>
          </p:cNvGraphicFramePr>
          <p:nvPr/>
        </p:nvGraphicFramePr>
        <p:xfrm>
          <a:off x="2947988" y="1401763"/>
          <a:ext cx="9525" cy="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5" name="Image" r:id="rId9" imgW="0" imgH="0" progId="">
                  <p:embed/>
                </p:oleObj>
              </mc:Choice>
              <mc:Fallback>
                <p:oleObj name="Image" r:id="rId9" imgW="0" imgH="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7988" y="1401763"/>
                        <a:ext cx="9525" cy="9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3" name="Группа 22"/>
          <p:cNvGrpSpPr/>
          <p:nvPr/>
        </p:nvGrpSpPr>
        <p:grpSpPr>
          <a:xfrm>
            <a:off x="26495" y="0"/>
            <a:ext cx="9082068" cy="1372287"/>
            <a:chOff x="26495" y="0"/>
            <a:chExt cx="9082068" cy="1372287"/>
          </a:xfrm>
        </p:grpSpPr>
        <p:grpSp>
          <p:nvGrpSpPr>
            <p:cNvPr id="24" name="Группа 23"/>
            <p:cNvGrpSpPr/>
            <p:nvPr/>
          </p:nvGrpSpPr>
          <p:grpSpPr>
            <a:xfrm>
              <a:off x="26495" y="0"/>
              <a:ext cx="9082068" cy="1372287"/>
              <a:chOff x="26495" y="0"/>
              <a:chExt cx="9082068" cy="1372287"/>
            </a:xfrm>
          </p:grpSpPr>
          <p:sp>
            <p:nvSpPr>
              <p:cNvPr id="26" name="object 3"/>
              <p:cNvSpPr>
                <a:spLocks noChangeArrowheads="1"/>
              </p:cNvSpPr>
              <p:nvPr/>
            </p:nvSpPr>
            <p:spPr bwMode="auto">
              <a:xfrm>
                <a:off x="36000" y="342000"/>
                <a:ext cx="9072563" cy="1030287"/>
              </a:xfrm>
              <a:prstGeom prst="rect">
                <a:avLst/>
              </a:prstGeom>
              <a:blipFill dpi="0" rotWithShape="1">
                <a:blip r:embed="rId10" cstate="print"/>
                <a:srcRect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</a:pPr>
                <a:endParaRPr lang="ru-RU" altLang="ru-RU" smtClean="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27" name="TextBox 1"/>
              <p:cNvSpPr txBox="1">
                <a:spLocks noChangeArrowheads="1"/>
              </p:cNvSpPr>
              <p:nvPr/>
            </p:nvSpPr>
            <p:spPr bwMode="auto">
              <a:xfrm>
                <a:off x="26495" y="0"/>
                <a:ext cx="9067800" cy="338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ru-RU" altLang="ru-RU" sz="1600" b="1" i="1" dirty="0" err="1" smtClean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Нигирское</a:t>
                </a:r>
                <a:r>
                  <a:rPr lang="ru-RU" altLang="ru-RU" sz="1600" b="1" i="1" dirty="0" smtClean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altLang="ru-RU" sz="1600" b="1" i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сельское поселение Николаевского муниципального района Хабаровского края</a:t>
                </a:r>
                <a:endParaRPr lang="ru-RU" altLang="ru-RU" sz="1600" b="1" i="1" dirty="0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25" name="Rectangle 32"/>
            <p:cNvSpPr>
              <a:spLocks noChangeArrowheads="1"/>
            </p:cNvSpPr>
            <p:nvPr/>
          </p:nvSpPr>
          <p:spPr bwMode="auto">
            <a:xfrm>
              <a:off x="333710" y="423536"/>
              <a:ext cx="8478603" cy="8002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С</a:t>
              </a:r>
              <a:r>
                <a:rPr lang="ru-RU" sz="2300" b="1" i="1" spc="-30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т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р</a:t>
              </a:r>
              <a:r>
                <a:rPr lang="ru-RU" sz="2300" b="1" i="1" spc="-30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у</a:t>
              </a:r>
              <a:r>
                <a:rPr lang="ru-RU" sz="2300" b="1" i="1" spc="5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к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т</a:t>
              </a:r>
              <a:r>
                <a:rPr lang="ru-RU" sz="2300" b="1" i="1" spc="-15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у</a:t>
              </a:r>
              <a:r>
                <a:rPr lang="ru-RU" sz="2300" b="1" i="1" spc="5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р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а</a:t>
              </a:r>
              <a:r>
                <a:rPr lang="ru-RU" sz="2300" b="1" i="1" spc="45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 </a:t>
              </a:r>
              <a:r>
                <a:rPr lang="ru-RU" sz="2300" b="1" i="1" spc="45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неналоговых 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дох</a:t>
              </a:r>
              <a:r>
                <a:rPr lang="ru-RU" sz="2300" b="1" i="1" spc="-10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о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дов</a:t>
              </a:r>
              <a:r>
                <a:rPr lang="ru-RU" sz="2300" b="1" i="1" spc="-10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 </a:t>
              </a: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бюдже</a:t>
              </a:r>
              <a:r>
                <a:rPr lang="ru-RU" sz="2300" b="1" i="1" spc="-25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т</a:t>
              </a: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а поселения</a:t>
              </a:r>
            </a:p>
            <a:p>
              <a:pPr algn="ctr">
                <a:defRPr/>
              </a:pP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на</a:t>
              </a:r>
              <a:r>
                <a:rPr lang="ru-RU" sz="2300" b="1" i="1" spc="-10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 </a:t>
              </a: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2</a:t>
              </a:r>
              <a:r>
                <a:rPr lang="ru-RU" sz="2300" b="1" i="1" spc="-10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025</a:t>
              </a: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 г. и плановый 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период </a:t>
              </a: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2026-2027 гг.</a:t>
              </a:r>
              <a:endParaRPr lang="ru-RU" sz="23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2242" name="Picture 194"/>
          <p:cNvPicPr>
            <a:picLocks noChangeAspect="1" noChangeArrowheads="1"/>
          </p:cNvPicPr>
          <p:nvPr/>
        </p:nvPicPr>
        <p:blipFill>
          <a:blip r:embed="rId11" cstate="print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1026" y="5409220"/>
            <a:ext cx="188913" cy="21272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46308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496000" y="6480000"/>
            <a:ext cx="648072" cy="37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064366" y="1420286"/>
            <a:ext cx="956672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3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тыс.руб</a:t>
            </a:r>
            <a:r>
              <a:rPr lang="ru-RU" sz="13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300" i="1" dirty="0"/>
          </a:p>
        </p:txBody>
      </p:sp>
      <p:grpSp>
        <p:nvGrpSpPr>
          <p:cNvPr id="10" name="Группа 9"/>
          <p:cNvGrpSpPr/>
          <p:nvPr/>
        </p:nvGrpSpPr>
        <p:grpSpPr>
          <a:xfrm>
            <a:off x="26495" y="0"/>
            <a:ext cx="9082068" cy="856800"/>
            <a:chOff x="26495" y="0"/>
            <a:chExt cx="9082068" cy="856800"/>
          </a:xfrm>
        </p:grpSpPr>
        <p:sp>
          <p:nvSpPr>
            <p:cNvPr id="13" name="object 3"/>
            <p:cNvSpPr>
              <a:spLocks noChangeArrowheads="1"/>
            </p:cNvSpPr>
            <p:nvPr/>
          </p:nvSpPr>
          <p:spPr bwMode="auto">
            <a:xfrm>
              <a:off x="36000" y="342000"/>
              <a:ext cx="9072563" cy="514800"/>
            </a:xfrm>
            <a:prstGeom prst="rect">
              <a:avLst/>
            </a:prstGeom>
            <a:blipFill dpi="0" rotWithShape="1">
              <a:blip r:embed="rId2" cstate="print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endParaRPr lang="ru-RU" altLang="ru-RU" smtClean="0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4" name="TextBox 1"/>
            <p:cNvSpPr txBox="1">
              <a:spLocks noChangeArrowheads="1"/>
            </p:cNvSpPr>
            <p:nvPr/>
          </p:nvSpPr>
          <p:spPr bwMode="auto">
            <a:xfrm>
              <a:off x="26495" y="0"/>
              <a:ext cx="9067800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ru-RU" altLang="ru-RU" sz="1600" b="1" i="1" dirty="0" err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Нигирское</a:t>
              </a:r>
              <a:r>
                <a:rPr lang="ru-RU" altLang="ru-RU" sz="1600" b="1" i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сельское поселение Николаевского муниципального района Хабаровского края</a:t>
              </a:r>
              <a:endParaRPr lang="ru-RU" altLang="ru-RU" sz="16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" name="Rectangle 32"/>
            <p:cNvSpPr>
              <a:spLocks noChangeArrowheads="1"/>
            </p:cNvSpPr>
            <p:nvPr/>
          </p:nvSpPr>
          <p:spPr bwMode="auto">
            <a:xfrm>
              <a:off x="110299" y="334800"/>
              <a:ext cx="8914364" cy="4462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Безвозмездные поступления в</a:t>
              </a:r>
              <a:r>
                <a:rPr lang="ru-RU" sz="2300" b="1" i="1" spc="-25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 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д</a:t>
              </a:r>
              <a:r>
                <a:rPr lang="ru-RU" sz="2300" b="1" i="1" spc="-50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ох</a:t>
              </a:r>
              <a:r>
                <a:rPr lang="ru-RU" sz="2300" b="1" i="1" spc="-25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о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д</a:t>
              </a:r>
              <a:r>
                <a:rPr lang="ru-RU" sz="2300" b="1" i="1" spc="5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 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б</a:t>
              </a:r>
              <a:r>
                <a:rPr lang="ru-RU" sz="2300" b="1" i="1" spc="-25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ю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д</a:t>
              </a:r>
              <a:r>
                <a:rPr lang="ru-RU" sz="2300" b="1" i="1" spc="-30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ж</a:t>
              </a:r>
              <a:r>
                <a:rPr lang="ru-RU" sz="2300" b="1" i="1" spc="-25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е</a:t>
              </a:r>
              <a:r>
                <a:rPr lang="ru-RU" sz="2300" b="1" i="1" spc="-35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т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а поселения</a:t>
              </a:r>
              <a:endParaRPr lang="ru-RU" sz="23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</p:grp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8058155"/>
              </p:ext>
            </p:extLst>
          </p:nvPr>
        </p:nvGraphicFramePr>
        <p:xfrm>
          <a:off x="108432" y="1847829"/>
          <a:ext cx="8919065" cy="36794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4271"/>
                <a:gridCol w="5899507"/>
                <a:gridCol w="945105"/>
                <a:gridCol w="855095"/>
                <a:gridCol w="765087"/>
              </a:tblGrid>
              <a:tr h="5062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п/п</a:t>
                      </a:r>
                      <a:endParaRPr lang="ru-RU" sz="13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  <a:endParaRPr lang="ru-RU" sz="13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год</a:t>
                      </a: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</a:t>
                      </a:r>
                      <a:r>
                        <a:rPr lang="ru-RU" sz="11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 год</a:t>
                      </a: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8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Безвозмездные поступления </a:t>
                      </a: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7732,479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7738,369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7767,289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28397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Дотации бюджетам поселений на выравнивание бюджетной обеспеченности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i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 них: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1770,59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1776,480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1805,400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</a:tr>
              <a:tr h="2986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1.1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Дотации на выравнивание бюджетной обеспеченности за счет средств краевого бюджета</a:t>
                      </a:r>
                      <a:endParaRPr lang="ru-RU" sz="11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12,060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12,550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13,060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</a:tr>
              <a:tr h="2986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1.2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Дотации на выравнивание бюджетной обеспеченности за счет средств районного бюджета</a:t>
                      </a:r>
                      <a:endParaRPr lang="ru-RU" sz="11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1758,530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1763,930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1792,340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</a:tr>
              <a:tr h="4283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Субвенции бюджетам субъектов РФ и муниципальных образований 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i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 них:</a:t>
                      </a:r>
                      <a:endParaRPr lang="ru-RU" sz="1100" b="0" dirty="0" smtClean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96,488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96,488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96,488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</a:tr>
              <a:tr h="4480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2.1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Субвенции бюджетам поселений на государственную регистрацию актов гражданского состояния</a:t>
                      </a:r>
                      <a:endParaRPr lang="ru-RU" sz="11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8,108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8,108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8,108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</a:tr>
              <a:tr h="4480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2.2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Субвенции бюджетам  на осуществление первичного воинского учета на территориях, где отсутствуют военные комиссариаты</a:t>
                      </a:r>
                      <a:endParaRPr lang="ru-RU" sz="11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88,380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88,380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88,380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</a:tr>
              <a:tr h="2943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3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Прочие межбюджетные трансферты, передаваемые бюджетам поселений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5865,401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5865,401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5865,401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31030" marR="3103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919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26495" y="0"/>
            <a:ext cx="9082068" cy="1372287"/>
            <a:chOff x="26495" y="0"/>
            <a:chExt cx="9082068" cy="1372287"/>
          </a:xfrm>
        </p:grpSpPr>
        <p:grpSp>
          <p:nvGrpSpPr>
            <p:cNvPr id="19" name="Группа 18"/>
            <p:cNvGrpSpPr/>
            <p:nvPr/>
          </p:nvGrpSpPr>
          <p:grpSpPr>
            <a:xfrm>
              <a:off x="26495" y="0"/>
              <a:ext cx="9082068" cy="1372287"/>
              <a:chOff x="26495" y="0"/>
              <a:chExt cx="9082068" cy="1372287"/>
            </a:xfrm>
          </p:grpSpPr>
          <p:sp>
            <p:nvSpPr>
              <p:cNvPr id="20" name="object 3"/>
              <p:cNvSpPr>
                <a:spLocks noChangeArrowheads="1"/>
              </p:cNvSpPr>
              <p:nvPr/>
            </p:nvSpPr>
            <p:spPr bwMode="auto">
              <a:xfrm>
                <a:off x="36000" y="342000"/>
                <a:ext cx="9072563" cy="1030287"/>
              </a:xfrm>
              <a:prstGeom prst="rect">
                <a:avLst/>
              </a:prstGeom>
              <a:blipFill dpi="0" rotWithShape="1">
                <a:blip r:embed="rId2" cstate="print"/>
                <a:srcRect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</a:pPr>
                <a:endParaRPr lang="ru-RU" altLang="ru-RU" smtClean="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21" name="TextBox 1"/>
              <p:cNvSpPr txBox="1">
                <a:spLocks noChangeArrowheads="1"/>
              </p:cNvSpPr>
              <p:nvPr/>
            </p:nvSpPr>
            <p:spPr bwMode="auto">
              <a:xfrm>
                <a:off x="26495" y="0"/>
                <a:ext cx="9067800" cy="338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ru-RU" altLang="ru-RU" sz="1600" b="1" i="1" dirty="0" err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Нигирское</a:t>
                </a:r>
                <a:r>
                  <a:rPr lang="ru-RU" altLang="ru-RU" sz="1600" b="1" i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сельское поселение Николаевского муниципального района Хабаровского края</a:t>
                </a:r>
                <a:endParaRPr lang="ru-RU" altLang="ru-RU" sz="1600" b="1" i="1" dirty="0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22" name="Rectangle 32"/>
            <p:cNvSpPr>
              <a:spLocks noChangeArrowheads="1"/>
            </p:cNvSpPr>
            <p:nvPr/>
          </p:nvSpPr>
          <p:spPr bwMode="auto">
            <a:xfrm>
              <a:off x="490707" y="423536"/>
              <a:ext cx="8164607" cy="8002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С</a:t>
              </a:r>
              <a:r>
                <a:rPr lang="ru-RU" sz="2300" b="1" i="1" spc="-30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т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р</a:t>
              </a:r>
              <a:r>
                <a:rPr lang="ru-RU" sz="2300" b="1" i="1" spc="-30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у</a:t>
              </a:r>
              <a:r>
                <a:rPr lang="ru-RU" sz="2300" b="1" i="1" spc="5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к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т</a:t>
              </a:r>
              <a:r>
                <a:rPr lang="ru-RU" sz="2300" b="1" i="1" spc="-15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у</a:t>
              </a:r>
              <a:r>
                <a:rPr lang="ru-RU" sz="2300" b="1" i="1" spc="5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р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а</a:t>
              </a:r>
              <a:r>
                <a:rPr lang="ru-RU" sz="2300" b="1" i="1" spc="45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 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безвозмездных поступлений в </a:t>
              </a: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бюдже</a:t>
              </a:r>
              <a:r>
                <a:rPr lang="ru-RU" sz="2300" b="1" i="1" spc="-25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т</a:t>
              </a:r>
            </a:p>
            <a:p>
              <a:pPr algn="ctr">
                <a:defRPr/>
              </a:pP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поселения</a:t>
              </a:r>
              <a:r>
                <a:rPr lang="ru-RU" sz="2300" b="1" i="1" spc="10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 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на</a:t>
              </a:r>
              <a:r>
                <a:rPr lang="ru-RU" sz="2300" b="1" i="1" spc="-10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 </a:t>
              </a: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2</a:t>
              </a:r>
              <a:r>
                <a:rPr lang="ru-RU" sz="2300" b="1" i="1" spc="-10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0</a:t>
              </a: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25 г. и плановый 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период </a:t>
              </a: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2026-2027 гг.</a:t>
              </a:r>
              <a:endParaRPr lang="ru-RU" sz="23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8496000" y="6480000"/>
            <a:ext cx="648072" cy="37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3" name="Диаграмма 42"/>
          <p:cNvGraphicFramePr/>
          <p:nvPr>
            <p:extLst>
              <p:ext uri="{D42A27DB-BD31-4B8C-83A1-F6EECF244321}">
                <p14:modId xmlns:p14="http://schemas.microsoft.com/office/powerpoint/2010/main" val="1965553795"/>
              </p:ext>
            </p:extLst>
          </p:nvPr>
        </p:nvGraphicFramePr>
        <p:xfrm>
          <a:off x="219709" y="1362354"/>
          <a:ext cx="4230470" cy="2651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4" name="Диаграмма 43"/>
          <p:cNvGraphicFramePr/>
          <p:nvPr>
            <p:extLst>
              <p:ext uri="{D42A27DB-BD31-4B8C-83A1-F6EECF244321}">
                <p14:modId xmlns:p14="http://schemas.microsoft.com/office/powerpoint/2010/main" val="917859377"/>
              </p:ext>
            </p:extLst>
          </p:nvPr>
        </p:nvGraphicFramePr>
        <p:xfrm>
          <a:off x="4450179" y="1437601"/>
          <a:ext cx="4568291" cy="25749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5" name="Диаграмма 44"/>
          <p:cNvGraphicFramePr/>
          <p:nvPr>
            <p:extLst>
              <p:ext uri="{D42A27DB-BD31-4B8C-83A1-F6EECF244321}">
                <p14:modId xmlns:p14="http://schemas.microsoft.com/office/powerpoint/2010/main" val="3382912627"/>
              </p:ext>
            </p:extLst>
          </p:nvPr>
        </p:nvGraphicFramePr>
        <p:xfrm>
          <a:off x="1947875" y="4117386"/>
          <a:ext cx="4599995" cy="25649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46" name="Таблица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9528015"/>
              </p:ext>
            </p:extLst>
          </p:nvPr>
        </p:nvGraphicFramePr>
        <p:xfrm>
          <a:off x="6597225" y="4644135"/>
          <a:ext cx="2418665" cy="1209548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304987"/>
                <a:gridCol w="2113678"/>
              </a:tblGrid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Дотации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Субвенции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Прочие трансферты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7" name="Рисунок 1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569" y="4644134"/>
            <a:ext cx="190500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Рисунок 1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569" y="4966413"/>
            <a:ext cx="190500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Рисунок 1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569" y="5290300"/>
            <a:ext cx="190500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Прямоугольник 50"/>
          <p:cNvSpPr/>
          <p:nvPr/>
        </p:nvSpPr>
        <p:spPr>
          <a:xfrm>
            <a:off x="8070823" y="1291407"/>
            <a:ext cx="956672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3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тыс.руб</a:t>
            </a:r>
            <a:r>
              <a:rPr lang="ru-RU" sz="13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300" i="1" dirty="0"/>
          </a:p>
        </p:txBody>
      </p:sp>
    </p:spTree>
    <p:extLst>
      <p:ext uri="{BB962C8B-B14F-4D97-AF65-F5344CB8AC3E}">
        <p14:creationId xmlns:p14="http://schemas.microsoft.com/office/powerpoint/2010/main" val="2129920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26495" y="0"/>
            <a:ext cx="9082068" cy="1372287"/>
            <a:chOff x="26495" y="0"/>
            <a:chExt cx="9082068" cy="1372287"/>
          </a:xfrm>
        </p:grpSpPr>
        <p:grpSp>
          <p:nvGrpSpPr>
            <p:cNvPr id="22" name="Группа 21"/>
            <p:cNvGrpSpPr/>
            <p:nvPr/>
          </p:nvGrpSpPr>
          <p:grpSpPr>
            <a:xfrm>
              <a:off x="26495" y="0"/>
              <a:ext cx="9082068" cy="1372287"/>
              <a:chOff x="26495" y="0"/>
              <a:chExt cx="9082068" cy="1372287"/>
            </a:xfrm>
          </p:grpSpPr>
          <p:sp>
            <p:nvSpPr>
              <p:cNvPr id="23" name="object 3"/>
              <p:cNvSpPr>
                <a:spLocks noChangeArrowheads="1"/>
              </p:cNvSpPr>
              <p:nvPr/>
            </p:nvSpPr>
            <p:spPr bwMode="auto">
              <a:xfrm>
                <a:off x="36000" y="342000"/>
                <a:ext cx="9072563" cy="1030287"/>
              </a:xfrm>
              <a:prstGeom prst="rect">
                <a:avLst/>
              </a:prstGeom>
              <a:blipFill dpi="0" rotWithShape="1">
                <a:blip r:embed="rId3" cstate="print"/>
                <a:srcRect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</a:pPr>
                <a:endParaRPr lang="ru-RU" altLang="ru-RU" smtClean="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24" name="TextBox 1"/>
              <p:cNvSpPr txBox="1">
                <a:spLocks noChangeArrowheads="1"/>
              </p:cNvSpPr>
              <p:nvPr/>
            </p:nvSpPr>
            <p:spPr bwMode="auto">
              <a:xfrm>
                <a:off x="26495" y="0"/>
                <a:ext cx="9067800" cy="338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ru-RU" altLang="ru-RU" sz="1600" b="1" i="1" dirty="0" err="1" smtClean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Нигирское</a:t>
                </a:r>
                <a:r>
                  <a:rPr lang="ru-RU" altLang="ru-RU" sz="1600" b="1" i="1" dirty="0" smtClean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altLang="ru-RU" sz="1600" b="1" i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сельское поселение Николаевского муниципального района Хабаровского края</a:t>
                </a:r>
                <a:endParaRPr lang="ru-RU" altLang="ru-RU" sz="1600" b="1" i="1" dirty="0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25" name="Rectangle 32"/>
            <p:cNvSpPr>
              <a:spLocks noChangeArrowheads="1"/>
            </p:cNvSpPr>
            <p:nvPr/>
          </p:nvSpPr>
          <p:spPr bwMode="auto">
            <a:xfrm>
              <a:off x="1313528" y="424800"/>
              <a:ext cx="6518964" cy="8002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С</a:t>
              </a:r>
              <a:r>
                <a:rPr lang="ru-RU" sz="2300" b="1" i="1" spc="-30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т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р</a:t>
              </a:r>
              <a:r>
                <a:rPr lang="ru-RU" sz="2300" b="1" i="1" spc="-30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у</a:t>
              </a:r>
              <a:r>
                <a:rPr lang="ru-RU" sz="2300" b="1" i="1" spc="5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к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т</a:t>
              </a:r>
              <a:r>
                <a:rPr lang="ru-RU" sz="2300" b="1" i="1" spc="-15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у</a:t>
              </a:r>
              <a:r>
                <a:rPr lang="ru-RU" sz="2300" b="1" i="1" spc="5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р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а</a:t>
              </a:r>
              <a:r>
                <a:rPr lang="ru-RU" sz="2300" b="1" i="1" spc="45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 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дох</a:t>
              </a:r>
              <a:r>
                <a:rPr lang="ru-RU" sz="2300" b="1" i="1" spc="-10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о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дов</a:t>
              </a:r>
              <a:r>
                <a:rPr lang="ru-RU" sz="2300" b="1" i="1" spc="-10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 </a:t>
              </a: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бюдже</a:t>
              </a:r>
              <a:r>
                <a:rPr lang="ru-RU" sz="2300" b="1" i="1" spc="-25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т</a:t>
              </a: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а поселения</a:t>
              </a:r>
            </a:p>
            <a:p>
              <a:pPr algn="ctr">
                <a:defRPr/>
              </a:pP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на</a:t>
              </a:r>
              <a:r>
                <a:rPr lang="ru-RU" sz="2300" b="1" i="1" spc="-10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 </a:t>
              </a: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2</a:t>
              </a:r>
              <a:r>
                <a:rPr lang="ru-RU" sz="2300" b="1" i="1" spc="-10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025</a:t>
              </a: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 г. 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и </a:t>
              </a: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плановый 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период </a:t>
              </a: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2026-2027 гг.</a:t>
              </a:r>
              <a:endParaRPr lang="ru-RU" sz="23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8496000" y="6480000"/>
            <a:ext cx="648072" cy="37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1" name="Диаграмма 40"/>
          <p:cNvGraphicFramePr/>
          <p:nvPr>
            <p:extLst>
              <p:ext uri="{D42A27DB-BD31-4B8C-83A1-F6EECF244321}">
                <p14:modId xmlns:p14="http://schemas.microsoft.com/office/powerpoint/2010/main" val="1429238376"/>
              </p:ext>
            </p:extLst>
          </p:nvPr>
        </p:nvGraphicFramePr>
        <p:xfrm>
          <a:off x="216000" y="1401763"/>
          <a:ext cx="4230470" cy="2651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2" name="Прямоугольник 41"/>
          <p:cNvSpPr/>
          <p:nvPr/>
        </p:nvSpPr>
        <p:spPr>
          <a:xfrm>
            <a:off x="8070823" y="1291407"/>
            <a:ext cx="956672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3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тыс.руб</a:t>
            </a:r>
            <a:r>
              <a:rPr lang="ru-RU" sz="13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300" i="1" dirty="0"/>
          </a:p>
        </p:txBody>
      </p:sp>
      <p:graphicFrame>
        <p:nvGraphicFramePr>
          <p:cNvPr id="46" name="Диаграмма 45"/>
          <p:cNvGraphicFramePr/>
          <p:nvPr>
            <p:extLst>
              <p:ext uri="{D42A27DB-BD31-4B8C-83A1-F6EECF244321}">
                <p14:modId xmlns:p14="http://schemas.microsoft.com/office/powerpoint/2010/main" val="4110670979"/>
              </p:ext>
            </p:extLst>
          </p:nvPr>
        </p:nvGraphicFramePr>
        <p:xfrm>
          <a:off x="4788000" y="1360800"/>
          <a:ext cx="4230470" cy="2651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0" name="Диаграмма 49"/>
          <p:cNvGraphicFramePr/>
          <p:nvPr>
            <p:extLst>
              <p:ext uri="{D42A27DB-BD31-4B8C-83A1-F6EECF244321}">
                <p14:modId xmlns:p14="http://schemas.microsoft.com/office/powerpoint/2010/main" val="243545408"/>
              </p:ext>
            </p:extLst>
          </p:nvPr>
        </p:nvGraphicFramePr>
        <p:xfrm>
          <a:off x="2331235" y="4104075"/>
          <a:ext cx="4230470" cy="2651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51" name="Таблица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6021476"/>
              </p:ext>
            </p:extLst>
          </p:nvPr>
        </p:nvGraphicFramePr>
        <p:xfrm>
          <a:off x="6597225" y="4869160"/>
          <a:ext cx="2418665" cy="929132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304987"/>
                <a:gridCol w="2113678"/>
              </a:tblGrid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Налоговые доходы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Неналоговые доходы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Безвозмездные поступления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52" name="Рисунок 1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3596" y="5500800"/>
            <a:ext cx="190500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3" name="Объект 52"/>
          <p:cNvGraphicFramePr>
            <a:graphicFrameLocks noChangeAspect="1"/>
          </p:cNvGraphicFramePr>
          <p:nvPr/>
        </p:nvGraphicFramePr>
        <p:xfrm>
          <a:off x="2947988" y="1401763"/>
          <a:ext cx="9525" cy="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6" name="Image" r:id="rId8" imgW="0" imgH="0" progId="">
                  <p:embed/>
                </p:oleObj>
              </mc:Choice>
              <mc:Fallback>
                <p:oleObj name="Image" r:id="rId8" imgW="0" imgH="0" progId="">
                  <p:embed/>
                  <p:pic>
                    <p:nvPicPr>
                      <p:cNvPr id="0" name="Picture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7988" y="1401763"/>
                        <a:ext cx="9525" cy="9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" name="Объект 53"/>
          <p:cNvGraphicFramePr>
            <a:graphicFrameLocks noChangeAspect="1"/>
          </p:cNvGraphicFramePr>
          <p:nvPr/>
        </p:nvGraphicFramePr>
        <p:xfrm>
          <a:off x="2947988" y="1401763"/>
          <a:ext cx="9525" cy="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7" name="Image" r:id="rId10" imgW="0" imgH="0" progId="">
                  <p:embed/>
                </p:oleObj>
              </mc:Choice>
              <mc:Fallback>
                <p:oleObj name="Image" r:id="rId10" imgW="0" imgH="0" progId="">
                  <p:embed/>
                  <p:pic>
                    <p:nvPicPr>
                      <p:cNvPr id="0" name="Picture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7988" y="1401763"/>
                        <a:ext cx="9525" cy="9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5" name="Рисунок 17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3596" y="4921200"/>
            <a:ext cx="190500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Рисунок 18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3596" y="5191200"/>
            <a:ext cx="190500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8772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414000" y="2708920"/>
            <a:ext cx="8316000" cy="1371600"/>
            <a:chOff x="414000" y="2708920"/>
            <a:chExt cx="8316000" cy="1371600"/>
          </a:xfrm>
        </p:grpSpPr>
        <p:sp>
          <p:nvSpPr>
            <p:cNvPr id="5" name="object 2"/>
            <p:cNvSpPr>
              <a:spLocks noChangeArrowheads="1"/>
            </p:cNvSpPr>
            <p:nvPr/>
          </p:nvSpPr>
          <p:spPr bwMode="auto">
            <a:xfrm>
              <a:off x="414000" y="2708920"/>
              <a:ext cx="8316000" cy="1371600"/>
            </a:xfrm>
            <a:prstGeom prst="rect">
              <a:avLst/>
            </a:prstGeom>
            <a:blipFill dpi="0" rotWithShape="1">
              <a:blip r:embed="rId2" cstate="print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6" name="object 5"/>
            <p:cNvSpPr txBox="1">
              <a:spLocks noChangeArrowheads="1"/>
            </p:cNvSpPr>
            <p:nvPr/>
          </p:nvSpPr>
          <p:spPr bwMode="auto">
            <a:xfrm>
              <a:off x="414000" y="2888940"/>
              <a:ext cx="8316000" cy="10515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marL="12700" indent="-12700" eaLnBrk="0" hangingPunct="0">
                <a:tabLst>
                  <a:tab pos="3006725" algn="l"/>
                  <a:tab pos="5668963" algn="l"/>
                  <a:tab pos="64135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tabLst>
                  <a:tab pos="3006725" algn="l"/>
                  <a:tab pos="5668963" algn="l"/>
                  <a:tab pos="64135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tabLst>
                  <a:tab pos="3006725" algn="l"/>
                  <a:tab pos="5668963" algn="l"/>
                  <a:tab pos="64135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tabLst>
                  <a:tab pos="3006725" algn="l"/>
                  <a:tab pos="5668963" algn="l"/>
                  <a:tab pos="64135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tabLst>
                  <a:tab pos="3006725" algn="l"/>
                  <a:tab pos="5668963" algn="l"/>
                  <a:tab pos="64135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006725" algn="l"/>
                  <a:tab pos="5668963" algn="l"/>
                  <a:tab pos="64135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006725" algn="l"/>
                  <a:tab pos="5668963" algn="l"/>
                  <a:tab pos="64135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006725" algn="l"/>
                  <a:tab pos="5668963" algn="l"/>
                  <a:tab pos="64135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006725" algn="l"/>
                  <a:tab pos="5668963" algn="l"/>
                  <a:tab pos="6413500" algn="l"/>
                </a:tabLs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1" hangingPunct="1">
                <a:lnSpc>
                  <a:spcPts val="4088"/>
                </a:lnSpc>
                <a:defRPr/>
              </a:pPr>
              <a:r>
                <a:rPr lang="ru-RU" sz="36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РАСХОДЫ</a:t>
              </a:r>
              <a:r>
                <a:rPr lang="ru-RU" sz="36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3600" b="1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БЮДЖЕТА</a:t>
              </a:r>
            </a:p>
            <a:p>
              <a:pPr algn="ctr" eaLnBrk="1" hangingPunct="1">
                <a:lnSpc>
                  <a:spcPts val="4088"/>
                </a:lnSpc>
                <a:defRPr/>
              </a:pPr>
              <a:r>
                <a:rPr lang="ru-RU" sz="3600" b="1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ПОСЕЛЕНИЯ</a:t>
              </a:r>
              <a:endParaRPr lang="ru-RU" alt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</p:grpSp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26495" y="0"/>
            <a:ext cx="9067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600" b="1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Нигирское</a:t>
            </a:r>
            <a:r>
              <a:rPr lang="ru-RU" altLang="ru-RU" sz="16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сельское поселение Николаевского муниципального района Хабаровского края</a:t>
            </a:r>
            <a:endParaRPr lang="ru-RU" altLang="ru-RU" sz="1600" b="1" i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6227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8496000" y="6480000"/>
            <a:ext cx="648072" cy="37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9" name="Группа 18"/>
          <p:cNvGrpSpPr/>
          <p:nvPr/>
        </p:nvGrpSpPr>
        <p:grpSpPr>
          <a:xfrm>
            <a:off x="126000" y="1806878"/>
            <a:ext cx="8893783" cy="1937157"/>
            <a:chOff x="71500" y="1021832"/>
            <a:chExt cx="8893783" cy="1937157"/>
          </a:xfrm>
        </p:grpSpPr>
        <p:sp>
          <p:nvSpPr>
            <p:cNvPr id="40975" name="Line 27"/>
            <p:cNvSpPr>
              <a:spLocks noChangeShapeType="1"/>
            </p:cNvSpPr>
            <p:nvPr/>
          </p:nvSpPr>
          <p:spPr bwMode="auto">
            <a:xfrm>
              <a:off x="2411475" y="1988022"/>
              <a:ext cx="0" cy="8651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7" name="Скругленный прямоугольник 36"/>
            <p:cNvSpPr/>
            <p:nvPr/>
          </p:nvSpPr>
          <p:spPr>
            <a:xfrm>
              <a:off x="71500" y="1021832"/>
              <a:ext cx="1080000" cy="1928377"/>
            </a:xfrm>
            <a:prstGeom prst="roundRect">
              <a:avLst/>
            </a:pr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" name="Прямоугольник 1"/>
            <p:cNvSpPr/>
            <p:nvPr/>
          </p:nvSpPr>
          <p:spPr>
            <a:xfrm>
              <a:off x="72000" y="2063106"/>
              <a:ext cx="1080000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altLang="ru-RU" sz="1000" b="1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Общегосудар-ственные</a:t>
              </a:r>
              <a:r>
                <a:rPr lang="ru-RU" altLang="ru-RU" sz="10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altLang="ru-RU" sz="1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вопросы</a:t>
              </a:r>
            </a:p>
          </p:txBody>
        </p:sp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0885" y="1446398"/>
              <a:ext cx="495238" cy="546032"/>
            </a:xfrm>
            <a:prstGeom prst="rect">
              <a:avLst/>
            </a:prstGeom>
          </p:spPr>
        </p:pic>
        <p:sp>
          <p:nvSpPr>
            <p:cNvPr id="49" name="Скругленный прямоугольник 48"/>
            <p:cNvSpPr/>
            <p:nvPr/>
          </p:nvSpPr>
          <p:spPr>
            <a:xfrm>
              <a:off x="1187500" y="1021832"/>
              <a:ext cx="1080000" cy="192837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04755" y="1520474"/>
              <a:ext cx="838095" cy="431746"/>
            </a:xfrm>
            <a:prstGeom prst="rect">
              <a:avLst/>
            </a:prstGeom>
          </p:spPr>
        </p:pic>
        <p:sp>
          <p:nvSpPr>
            <p:cNvPr id="46" name="Прямоугольник 45"/>
            <p:cNvSpPr/>
            <p:nvPr/>
          </p:nvSpPr>
          <p:spPr>
            <a:xfrm>
              <a:off x="1170000" y="2171989"/>
              <a:ext cx="111600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altLang="ru-RU" sz="10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Национальная оборона</a:t>
              </a:r>
              <a:endParaRPr lang="ru-RU" altLang="ru-RU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Скругленный прямоугольник 44"/>
            <p:cNvSpPr/>
            <p:nvPr/>
          </p:nvSpPr>
          <p:spPr>
            <a:xfrm>
              <a:off x="3419500" y="1030612"/>
              <a:ext cx="1080000" cy="1928377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1" name="Прямоугольник 50"/>
            <p:cNvSpPr/>
            <p:nvPr/>
          </p:nvSpPr>
          <p:spPr>
            <a:xfrm>
              <a:off x="3402000" y="2170779"/>
              <a:ext cx="1116000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altLang="ru-RU" sz="10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Национальная экономика</a:t>
              </a:r>
              <a:endParaRPr lang="ru-RU" altLang="ru-RU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3580" y="1375179"/>
              <a:ext cx="965079" cy="761905"/>
            </a:xfrm>
            <a:prstGeom prst="rect">
              <a:avLst/>
            </a:prstGeom>
          </p:spPr>
        </p:pic>
        <p:sp>
          <p:nvSpPr>
            <p:cNvPr id="57" name="Скругленный прямоугольник 56"/>
            <p:cNvSpPr/>
            <p:nvPr/>
          </p:nvSpPr>
          <p:spPr>
            <a:xfrm>
              <a:off x="4535500" y="1021832"/>
              <a:ext cx="1080000" cy="1928377"/>
            </a:xfrm>
            <a:prstGeom prst="roundRect">
              <a:avLst/>
            </a:prstGeom>
            <a:solidFill>
              <a:srgbClr val="BE9C05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8" name="Прямоугольник 57"/>
            <p:cNvSpPr/>
            <p:nvPr/>
          </p:nvSpPr>
          <p:spPr>
            <a:xfrm>
              <a:off x="4518000" y="2062779"/>
              <a:ext cx="1116000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altLang="ru-RU" sz="10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Жилищно-коммунальное хозяйство</a:t>
              </a:r>
              <a:endParaRPr lang="ru-RU" altLang="ru-RU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33352" y="1373228"/>
              <a:ext cx="874753" cy="690595"/>
            </a:xfrm>
            <a:prstGeom prst="rect">
              <a:avLst/>
            </a:prstGeom>
          </p:spPr>
        </p:pic>
        <p:sp>
          <p:nvSpPr>
            <p:cNvPr id="63" name="Скругленный прямоугольник 62"/>
            <p:cNvSpPr/>
            <p:nvPr/>
          </p:nvSpPr>
          <p:spPr>
            <a:xfrm>
              <a:off x="5651500" y="1021832"/>
              <a:ext cx="1080000" cy="1928377"/>
            </a:xfrm>
            <a:prstGeom prst="roundRect">
              <a:avLst/>
            </a:prstGeom>
            <a:solidFill>
              <a:srgbClr val="C00000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4" name="Прямоугольник 63"/>
            <p:cNvSpPr/>
            <p:nvPr/>
          </p:nvSpPr>
          <p:spPr>
            <a:xfrm>
              <a:off x="5652000" y="2062779"/>
              <a:ext cx="1080000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altLang="ru-RU" sz="10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Культура, </a:t>
              </a:r>
              <a:r>
                <a:rPr lang="ru-RU" altLang="ru-RU" sz="1000" b="1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кинемато</a:t>
              </a:r>
              <a:r>
                <a:rPr lang="ru-RU" altLang="ru-RU" sz="10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-графия</a:t>
              </a:r>
              <a:endParaRPr lang="ru-RU" altLang="ru-RU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85200" y="1376408"/>
              <a:ext cx="820799" cy="648000"/>
            </a:xfrm>
            <a:prstGeom prst="rect">
              <a:avLst/>
            </a:prstGeom>
          </p:spPr>
        </p:pic>
        <p:sp>
          <p:nvSpPr>
            <p:cNvPr id="69" name="Скругленный прямоугольник 68"/>
            <p:cNvSpPr/>
            <p:nvPr/>
          </p:nvSpPr>
          <p:spPr>
            <a:xfrm>
              <a:off x="6767500" y="1021832"/>
              <a:ext cx="1080000" cy="1928377"/>
            </a:xfrm>
            <a:prstGeom prst="roundRect">
              <a:avLst/>
            </a:prstGeom>
            <a:solidFill>
              <a:srgbClr val="00B0F0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0" name="Прямоугольник 69"/>
            <p:cNvSpPr/>
            <p:nvPr/>
          </p:nvSpPr>
          <p:spPr>
            <a:xfrm>
              <a:off x="6769284" y="2170779"/>
              <a:ext cx="108000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altLang="ru-RU" sz="10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Социальная политика</a:t>
              </a:r>
              <a:endParaRPr lang="ru-RU" altLang="ru-RU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4" name="Рисунок 1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14289" y="1396596"/>
              <a:ext cx="965079" cy="761905"/>
            </a:xfrm>
            <a:prstGeom prst="rect">
              <a:avLst/>
            </a:prstGeom>
          </p:spPr>
        </p:pic>
        <p:sp>
          <p:nvSpPr>
            <p:cNvPr id="75" name="Скругленный прямоугольник 74"/>
            <p:cNvSpPr/>
            <p:nvPr/>
          </p:nvSpPr>
          <p:spPr>
            <a:xfrm>
              <a:off x="7883500" y="1021832"/>
              <a:ext cx="1080000" cy="1928377"/>
            </a:xfrm>
            <a:prstGeom prst="roundRect">
              <a:avLst/>
            </a:prstGeom>
            <a:solidFill>
              <a:srgbClr val="0070C0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6" name="Прямоугольник 75"/>
            <p:cNvSpPr/>
            <p:nvPr/>
          </p:nvSpPr>
          <p:spPr>
            <a:xfrm>
              <a:off x="7885283" y="2062779"/>
              <a:ext cx="1080000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altLang="ru-RU" sz="10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Физическая культура и спорт</a:t>
              </a:r>
              <a:endParaRPr lang="ru-RU" altLang="ru-RU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08531" y="1306359"/>
              <a:ext cx="965079" cy="761905"/>
            </a:xfrm>
            <a:prstGeom prst="rect">
              <a:avLst/>
            </a:prstGeom>
          </p:spPr>
        </p:pic>
        <p:sp>
          <p:nvSpPr>
            <p:cNvPr id="81" name="Скругленный прямоугольник 80"/>
            <p:cNvSpPr/>
            <p:nvPr/>
          </p:nvSpPr>
          <p:spPr>
            <a:xfrm>
              <a:off x="2303500" y="1021832"/>
              <a:ext cx="1080000" cy="1928377"/>
            </a:xfrm>
            <a:prstGeom prst="roundRect">
              <a:avLst/>
            </a:prstGeom>
            <a:solidFill>
              <a:srgbClr val="24AF75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3" name="Прямоугольник 82"/>
            <p:cNvSpPr/>
            <p:nvPr/>
          </p:nvSpPr>
          <p:spPr>
            <a:xfrm>
              <a:off x="2286000" y="1890345"/>
              <a:ext cx="1116000" cy="8617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altLang="ru-RU" sz="10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Национальная безопасность и </a:t>
              </a:r>
              <a:r>
                <a:rPr lang="ru-RU" altLang="ru-RU" sz="1000" b="1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правоохра-нительная</a:t>
              </a:r>
              <a:r>
                <a:rPr lang="ru-RU" altLang="ru-RU" sz="10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деятельность</a:t>
              </a:r>
              <a:endParaRPr lang="ru-RU" altLang="ru-RU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6781" y="1188335"/>
              <a:ext cx="965079" cy="761905"/>
            </a:xfrm>
            <a:prstGeom prst="rect">
              <a:avLst/>
            </a:prstGeom>
          </p:spPr>
        </p:pic>
      </p:grpSp>
      <p:grpSp>
        <p:nvGrpSpPr>
          <p:cNvPr id="4" name="Группа 3"/>
          <p:cNvGrpSpPr/>
          <p:nvPr/>
        </p:nvGrpSpPr>
        <p:grpSpPr>
          <a:xfrm>
            <a:off x="26495" y="0"/>
            <a:ext cx="9082068" cy="1372287"/>
            <a:chOff x="26495" y="0"/>
            <a:chExt cx="9082068" cy="1372287"/>
          </a:xfrm>
        </p:grpSpPr>
        <p:grpSp>
          <p:nvGrpSpPr>
            <p:cNvPr id="32" name="Группа 31"/>
            <p:cNvGrpSpPr/>
            <p:nvPr/>
          </p:nvGrpSpPr>
          <p:grpSpPr>
            <a:xfrm>
              <a:off x="26495" y="0"/>
              <a:ext cx="9082068" cy="1372287"/>
              <a:chOff x="26495" y="0"/>
              <a:chExt cx="9082068" cy="1372287"/>
            </a:xfrm>
          </p:grpSpPr>
          <p:sp>
            <p:nvSpPr>
              <p:cNvPr id="33" name="object 3"/>
              <p:cNvSpPr>
                <a:spLocks noChangeArrowheads="1"/>
              </p:cNvSpPr>
              <p:nvPr/>
            </p:nvSpPr>
            <p:spPr bwMode="auto">
              <a:xfrm>
                <a:off x="36000" y="342000"/>
                <a:ext cx="9072563" cy="1030287"/>
              </a:xfrm>
              <a:prstGeom prst="rect">
                <a:avLst/>
              </a:prstGeom>
              <a:blipFill dpi="0" rotWithShape="1">
                <a:blip r:embed="rId10" cstate="print"/>
                <a:srcRect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</a:pPr>
                <a:endParaRPr lang="ru-RU" altLang="ru-RU" smtClean="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34" name="TextBox 1"/>
              <p:cNvSpPr txBox="1">
                <a:spLocks noChangeArrowheads="1"/>
              </p:cNvSpPr>
              <p:nvPr/>
            </p:nvSpPr>
            <p:spPr bwMode="auto">
              <a:xfrm>
                <a:off x="26495" y="0"/>
                <a:ext cx="9067800" cy="338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ru-RU" altLang="ru-RU" sz="1600" b="1" i="1" dirty="0" err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Нигирское</a:t>
                </a:r>
                <a:r>
                  <a:rPr lang="ru-RU" altLang="ru-RU" sz="1600" b="1" i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сельское поселение Николаевского муниципального района Хабаровского края</a:t>
                </a:r>
                <a:endParaRPr lang="ru-RU" altLang="ru-RU" sz="1600" b="1" i="1" dirty="0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41" name="Rectangle 32"/>
            <p:cNvSpPr>
              <a:spLocks noChangeArrowheads="1"/>
            </p:cNvSpPr>
            <p:nvPr/>
          </p:nvSpPr>
          <p:spPr bwMode="auto">
            <a:xfrm>
              <a:off x="1011815" y="423536"/>
              <a:ext cx="7122398" cy="8002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Классификация расх</a:t>
              </a:r>
              <a:r>
                <a:rPr lang="ru-RU" sz="2300" b="1" i="1" spc="-10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о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дов</a:t>
              </a:r>
              <a:r>
                <a:rPr lang="ru-RU" sz="2300" b="1" i="1" spc="-10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 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бюдже</a:t>
              </a:r>
              <a:r>
                <a:rPr lang="ru-RU" sz="2300" b="1" i="1" spc="-25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т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а </a:t>
              </a: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поселения</a:t>
              </a:r>
            </a:p>
            <a:p>
              <a:pPr algn="ctr">
                <a:defRPr/>
              </a:pPr>
              <a:r>
                <a:rPr lang="ru-RU" sz="2300" b="1" i="1" dirty="0" smtClean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по </a:t>
              </a:r>
              <a:r>
                <a:rPr lang="ru-RU" sz="2300" b="1" i="1" dirty="0">
                  <a:solidFill>
                    <a:srgbClr val="001F5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cs typeface="Arial"/>
                </a:rPr>
                <a:t>разделам</a:t>
              </a:r>
              <a:endParaRPr lang="ru-RU" sz="23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" name="Прямоугольник 5"/>
          <p:cNvSpPr/>
          <p:nvPr/>
        </p:nvSpPr>
        <p:spPr>
          <a:xfrm>
            <a:off x="206515" y="4139495"/>
            <a:ext cx="8721595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 algn="just">
              <a:defRPr/>
            </a:pPr>
            <a:r>
              <a:rPr lang="ru-RU" altLang="ru-RU" sz="1500" dirty="0">
                <a:latin typeface="Times New Roman" pitchFamily="18" charset="0"/>
              </a:rPr>
              <a:t>Каждый из разделов классификации имеет перечень подразделов, которые отражают основные направления реализации соответствующей функции</a:t>
            </a:r>
          </a:p>
          <a:p>
            <a:pPr indent="361950">
              <a:defRPr/>
            </a:pPr>
            <a:r>
              <a:rPr lang="ru-RU" altLang="ru-RU" sz="1500" dirty="0">
                <a:latin typeface="Times New Roman" pitchFamily="18" charset="0"/>
              </a:rPr>
              <a:t>Например, в составе раздела «Жилищно-коммунальное хозяйство», в том числе, выделяются:</a:t>
            </a:r>
          </a:p>
          <a:p>
            <a:pPr marL="361950" indent="180975">
              <a:buFontTx/>
              <a:buChar char="-"/>
              <a:defRPr/>
            </a:pPr>
            <a:r>
              <a:rPr lang="ru-RU" altLang="ru-RU" sz="1500" dirty="0">
                <a:latin typeface="Times New Roman" pitchFamily="18" charset="0"/>
              </a:rPr>
              <a:t> жилищное хозяйство; </a:t>
            </a:r>
          </a:p>
          <a:p>
            <a:pPr marL="361950" indent="180975">
              <a:buFontTx/>
              <a:buChar char="-"/>
              <a:defRPr/>
            </a:pPr>
            <a:r>
              <a:rPr lang="ru-RU" altLang="ru-RU" sz="1500" dirty="0">
                <a:latin typeface="Times New Roman" pitchFamily="18" charset="0"/>
              </a:rPr>
              <a:t> коммунальное хозяйство;</a:t>
            </a:r>
          </a:p>
          <a:p>
            <a:pPr marL="361950" indent="180975">
              <a:buFontTx/>
              <a:buChar char="-"/>
              <a:defRPr/>
            </a:pPr>
            <a:r>
              <a:rPr lang="ru-RU" altLang="ru-RU" sz="1500" dirty="0">
                <a:latin typeface="Times New Roman" pitchFamily="18" charset="0"/>
              </a:rPr>
              <a:t> благоустройство;</a:t>
            </a:r>
          </a:p>
          <a:p>
            <a:pPr marL="361950" indent="180975">
              <a:buFontTx/>
              <a:buChar char="-"/>
              <a:defRPr/>
            </a:pPr>
            <a:r>
              <a:rPr lang="ru-RU" altLang="ru-RU" sz="1500" dirty="0">
                <a:latin typeface="Times New Roman" pitchFamily="18" charset="0"/>
              </a:rPr>
              <a:t> другие вопросы в области жилищно-коммунального хозяйства.</a:t>
            </a:r>
          </a:p>
          <a:p>
            <a:pPr indent="361950">
              <a:defRPr/>
            </a:pPr>
            <a:r>
              <a:rPr lang="ru-RU" altLang="ru-RU" sz="1500" dirty="0">
                <a:latin typeface="Times New Roman" pitchFamily="18" charset="0"/>
              </a:rPr>
              <a:t>Полный перечень разделов и подразделов классификации расходов бюджетов приведен в статье 21 Бюджетного кодекса Российской Федерации.</a:t>
            </a:r>
          </a:p>
        </p:txBody>
      </p:sp>
    </p:spTree>
    <p:extLst>
      <p:ext uri="{BB962C8B-B14F-4D97-AF65-F5344CB8AC3E}">
        <p14:creationId xmlns:p14="http://schemas.microsoft.com/office/powerpoint/2010/main" val="3195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496000" y="6480000"/>
            <a:ext cx="648072" cy="37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24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947375" y="1372287"/>
            <a:ext cx="1016330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тыс.руб</a:t>
            </a:r>
            <a:r>
              <a:rPr lang="ru-RU" sz="13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300" i="1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26495" y="0"/>
            <a:ext cx="9082068" cy="1372287"/>
            <a:chOff x="26495" y="0"/>
            <a:chExt cx="9082068" cy="1372287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26495" y="0"/>
              <a:ext cx="9082068" cy="1372287"/>
              <a:chOff x="26495" y="0"/>
              <a:chExt cx="9082068" cy="1372287"/>
            </a:xfrm>
          </p:grpSpPr>
          <p:sp>
            <p:nvSpPr>
              <p:cNvPr id="6" name="object 3"/>
              <p:cNvSpPr>
                <a:spLocks noChangeArrowheads="1"/>
              </p:cNvSpPr>
              <p:nvPr/>
            </p:nvSpPr>
            <p:spPr bwMode="auto">
              <a:xfrm>
                <a:off x="36000" y="342000"/>
                <a:ext cx="9072563" cy="1030287"/>
              </a:xfrm>
              <a:prstGeom prst="rect">
                <a:avLst/>
              </a:prstGeom>
              <a:blipFill dpi="0" rotWithShape="1">
                <a:blip r:embed="rId2" cstate="print"/>
                <a:srcRect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</a:pPr>
                <a:endParaRPr lang="ru-RU" altLang="ru-RU" smtClean="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7" name="TextBox 1"/>
              <p:cNvSpPr txBox="1">
                <a:spLocks noChangeArrowheads="1"/>
              </p:cNvSpPr>
              <p:nvPr/>
            </p:nvSpPr>
            <p:spPr bwMode="auto">
              <a:xfrm>
                <a:off x="26495" y="0"/>
                <a:ext cx="9067800" cy="338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ru-RU" altLang="ru-RU" sz="1600" b="1" i="1" dirty="0" err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Нигирское</a:t>
                </a:r>
                <a:r>
                  <a:rPr lang="ru-RU" altLang="ru-RU" sz="1600" b="1" i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сельское поселение Николаевского муниципального района Хабаровского края</a:t>
                </a:r>
                <a:endParaRPr lang="ru-RU" altLang="ru-RU" sz="1600" b="1" i="1" dirty="0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10" name="Rectangle 32"/>
            <p:cNvSpPr>
              <a:spLocks noChangeArrowheads="1"/>
            </p:cNvSpPr>
            <p:nvPr/>
          </p:nvSpPr>
          <p:spPr bwMode="auto">
            <a:xfrm>
              <a:off x="220893" y="423536"/>
              <a:ext cx="8704242" cy="8002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altLang="ru-RU" sz="2300" b="1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Структура </a:t>
              </a:r>
              <a:r>
                <a:rPr lang="ru-RU" altLang="ru-RU" sz="23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расходов бюджета поселения по разделам и</a:t>
              </a:r>
            </a:p>
            <a:p>
              <a:pPr algn="ctr">
                <a:defRPr/>
              </a:pPr>
              <a:r>
                <a:rPr lang="ru-RU" altLang="ru-RU" sz="23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подразделам </a:t>
              </a:r>
              <a:r>
                <a:rPr lang="ru-RU" altLang="ru-RU" sz="2300" b="1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функциональной классификации</a:t>
              </a:r>
              <a:endParaRPr lang="ru-RU" sz="23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1864898"/>
              </p:ext>
            </p:extLst>
          </p:nvPr>
        </p:nvGraphicFramePr>
        <p:xfrm>
          <a:off x="100862" y="1864730"/>
          <a:ext cx="8919065" cy="44648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5055"/>
                <a:gridCol w="5228653"/>
                <a:gridCol w="1065119"/>
                <a:gridCol w="1065119"/>
                <a:gridCol w="1065119"/>
              </a:tblGrid>
              <a:tr h="391489"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Раздел,                 подраздел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vert="vert270" anchor="ctr" horzOverflow="overflow"/>
                </a:tc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Наименование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Проект Решения Совета депутатов Нигирского сельского поселения Николаевского муниципального района Хабаровского края</a:t>
                      </a:r>
                    </a:p>
                  </a:txBody>
                  <a:tcPr marL="91076" marR="91076"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37242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2025 </a:t>
                      </a:r>
                      <a:r>
                        <a:rPr kumimoji="0" lang="ru-RU" altLang="ru-RU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2026 </a:t>
                      </a:r>
                      <a:r>
                        <a:rPr kumimoji="0" lang="ru-RU" altLang="ru-RU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2027 </a:t>
                      </a:r>
                      <a:r>
                        <a:rPr kumimoji="0" lang="ru-RU" altLang="ru-RU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</a:tr>
              <a:tr h="20318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00" dirty="0" smtClean="0">
                          <a:effectLst/>
                        </a:rPr>
                        <a:t>Расходы всего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9894,920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10012,112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10126,289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</a:tr>
              <a:tr h="18437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Условно утвержденные расходы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248,000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502,000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</a:tr>
              <a:tr h="2160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0100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Общегосударственные вопросы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7414,574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7182,320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6963,734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</a:tr>
              <a:tr h="26880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0102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Функционирование высшего должностного лица органа местного самоуправления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898,888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898,888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898,888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</a:tr>
              <a:tr h="23797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0104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Функционирование местных администраций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6311,020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6078,766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5919,486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</a:tr>
              <a:tr h="30917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0106</a:t>
                      </a: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Обеспечение деятельности финансовых, налоговых и таможенных органов и органов финансового надзора</a:t>
                      </a: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59,306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59,306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0,000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0107</a:t>
                      </a: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Обеспечение проведения выборов и референдумов</a:t>
                      </a: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0,000</a:t>
                      </a: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0,000</a:t>
                      </a: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0,000</a:t>
                      </a:r>
                    </a:p>
                  </a:txBody>
                  <a:tcPr marL="91076" marR="91076" anchor="ctr" horzOverflow="overflow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0111</a:t>
                      </a: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Резервные фонды</a:t>
                      </a: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3,000</a:t>
                      </a: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3,000</a:t>
                      </a: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3,000</a:t>
                      </a:r>
                    </a:p>
                  </a:txBody>
                  <a:tcPr marL="91076" marR="91076" anchor="ctr" horzOverflow="overflow"/>
                </a:tc>
              </a:tr>
              <a:tr h="26002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0113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Другие общегосударственные вопросы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142,360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142,360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142,360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0200</a:t>
                      </a: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Национальная оборона</a:t>
                      </a: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88,380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88,380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88,380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0203</a:t>
                      </a: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Мобилизационная и вневойсковая подготовка</a:t>
                      </a: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88,380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88,380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88,380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</a:tr>
              <a:tr h="25977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0300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Национальная безопасность и правоохранительная деятельность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125,108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125,108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125,108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</a:tr>
              <a:tr h="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0304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Органы юстиции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8,180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8,108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8,108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</a:tr>
              <a:tr h="27773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0310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Обеспечение пожарной безопасности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117,000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117,000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117,000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229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496000" y="6480000"/>
            <a:ext cx="648072" cy="37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033893" y="1843963"/>
            <a:ext cx="956672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3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тыс.руб</a:t>
            </a:r>
            <a:r>
              <a:rPr lang="ru-RU" sz="13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300" i="1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26495" y="0"/>
            <a:ext cx="9082068" cy="1372287"/>
            <a:chOff x="26495" y="0"/>
            <a:chExt cx="9082068" cy="1372287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26495" y="0"/>
              <a:ext cx="9082068" cy="1372287"/>
              <a:chOff x="26495" y="0"/>
              <a:chExt cx="9082068" cy="1372287"/>
            </a:xfrm>
          </p:grpSpPr>
          <p:sp>
            <p:nvSpPr>
              <p:cNvPr id="6" name="object 3"/>
              <p:cNvSpPr>
                <a:spLocks noChangeArrowheads="1"/>
              </p:cNvSpPr>
              <p:nvPr/>
            </p:nvSpPr>
            <p:spPr bwMode="auto">
              <a:xfrm>
                <a:off x="36000" y="342000"/>
                <a:ext cx="9072563" cy="1030287"/>
              </a:xfrm>
              <a:prstGeom prst="rect">
                <a:avLst/>
              </a:prstGeom>
              <a:blipFill dpi="0" rotWithShape="1">
                <a:blip r:embed="rId3" cstate="print"/>
                <a:srcRect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</a:pPr>
                <a:endParaRPr lang="ru-RU" altLang="ru-RU" smtClean="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7" name="TextBox 1"/>
              <p:cNvSpPr txBox="1">
                <a:spLocks noChangeArrowheads="1"/>
              </p:cNvSpPr>
              <p:nvPr/>
            </p:nvSpPr>
            <p:spPr bwMode="auto">
              <a:xfrm>
                <a:off x="26495" y="0"/>
                <a:ext cx="9067800" cy="338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ru-RU" altLang="ru-RU" sz="1600" b="1" i="1" dirty="0" err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Нигирское</a:t>
                </a:r>
                <a:r>
                  <a:rPr lang="ru-RU" altLang="ru-RU" sz="1600" b="1" i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сельское поселение Николаевского муниципального района Хабаровского края</a:t>
                </a:r>
                <a:endParaRPr lang="ru-RU" altLang="ru-RU" sz="1600" b="1" i="1" dirty="0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10" name="Rectangle 32"/>
            <p:cNvSpPr>
              <a:spLocks noChangeArrowheads="1"/>
            </p:cNvSpPr>
            <p:nvPr/>
          </p:nvSpPr>
          <p:spPr bwMode="auto">
            <a:xfrm>
              <a:off x="351538" y="423536"/>
              <a:ext cx="8442953" cy="8002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altLang="ru-RU" sz="2300" b="1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Структура </a:t>
              </a:r>
              <a:r>
                <a:rPr lang="ru-RU" altLang="ru-RU" sz="23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расходов бюджета поселения по разделам</a:t>
              </a:r>
            </a:p>
            <a:p>
              <a:pPr algn="ctr">
                <a:defRPr/>
              </a:pPr>
              <a:r>
                <a:rPr lang="ru-RU" altLang="ru-RU" sz="23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и </a:t>
              </a:r>
              <a:r>
                <a:rPr lang="ru-RU" altLang="ru-RU" sz="2300" b="1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подразделам функциональной классификации</a:t>
              </a:r>
              <a:endParaRPr lang="ru-RU" sz="23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5942153"/>
              </p:ext>
            </p:extLst>
          </p:nvPr>
        </p:nvGraphicFramePr>
        <p:xfrm>
          <a:off x="71500" y="2262265"/>
          <a:ext cx="8919065" cy="30576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48133"/>
                <a:gridCol w="5175575"/>
                <a:gridCol w="1065119"/>
                <a:gridCol w="1065119"/>
                <a:gridCol w="1065119"/>
              </a:tblGrid>
              <a:tr h="831902"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Раздел,                 подраздел</a:t>
                      </a:r>
                    </a:p>
                  </a:txBody>
                  <a:tcPr marL="91076" marR="91076" vert="vert270" anchor="ctr" horzOverflow="overflow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</a:p>
                  </a:txBody>
                  <a:tcPr marL="91076" marR="91076" anchor="ctr" horzOverflow="overflow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Проект Решения Совета депутатов Нигирского сельского поселения Николаевского муниципального района Хабаровского края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0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1076" marR="9107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64568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2025 </a:t>
                      </a:r>
                      <a:r>
                        <a:rPr kumimoji="0" lang="ru-RU" altLang="ru-RU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год</a:t>
                      </a: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2026 </a:t>
                      </a:r>
                      <a:r>
                        <a:rPr kumimoji="0" lang="ru-RU" altLang="ru-RU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год</a:t>
                      </a: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2027 </a:t>
                      </a:r>
                      <a:r>
                        <a:rPr kumimoji="0" lang="ru-RU" altLang="ru-RU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год</a:t>
                      </a: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</a:tr>
              <a:tr h="28935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0400</a:t>
                      </a:r>
                    </a:p>
                  </a:txBody>
                  <a:tcPr marL="91076" marR="91076" anchor="ctr" horzOverflow="overflow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Национальная экономика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1747,031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1848,477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1927,240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</a:tr>
              <a:tr h="28935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0409</a:t>
                      </a: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Дорожное хозяйство (дорожные фонды)</a:t>
                      </a: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1747,031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1848,477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1927,240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</a:tr>
              <a:tr h="28935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0500</a:t>
                      </a: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Жилищно-коммунальное хозяйство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103,586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103,586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103,586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</a:tr>
              <a:tr h="31436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0503</a:t>
                      </a: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Благоустройство</a:t>
                      </a: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103,586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103,586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103,586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</a:tr>
              <a:tr h="28935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1000</a:t>
                      </a: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Социальная политика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416,241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416,241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416,241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</a:tr>
              <a:tr h="28935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1001</a:t>
                      </a: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Пенсионное обеспечение</a:t>
                      </a: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416,241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416,241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416,241</a:t>
                      </a:r>
                      <a:endParaRPr kumimoji="0" lang="ru-RU" alt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076" marR="91076" anchor="ctr"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82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26495" y="0"/>
            <a:ext cx="9082068" cy="1372287"/>
            <a:chOff x="26495" y="0"/>
            <a:chExt cx="9082068" cy="1372287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26495" y="0"/>
              <a:ext cx="9082068" cy="1372287"/>
              <a:chOff x="26495" y="0"/>
              <a:chExt cx="9082068" cy="1372287"/>
            </a:xfrm>
          </p:grpSpPr>
          <p:sp>
            <p:nvSpPr>
              <p:cNvPr id="7" name="object 3"/>
              <p:cNvSpPr>
                <a:spLocks noChangeArrowheads="1"/>
              </p:cNvSpPr>
              <p:nvPr/>
            </p:nvSpPr>
            <p:spPr bwMode="auto">
              <a:xfrm>
                <a:off x="36000" y="342000"/>
                <a:ext cx="9072563" cy="1030287"/>
              </a:xfrm>
              <a:prstGeom prst="rect">
                <a:avLst/>
              </a:prstGeom>
              <a:blipFill dpi="0" rotWithShape="1">
                <a:blip r:embed="rId3" cstate="print"/>
                <a:srcRect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</a:pPr>
                <a:endParaRPr lang="ru-RU" altLang="ru-RU" smtClean="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8" name="TextBox 1"/>
              <p:cNvSpPr txBox="1">
                <a:spLocks noChangeArrowheads="1"/>
              </p:cNvSpPr>
              <p:nvPr/>
            </p:nvSpPr>
            <p:spPr bwMode="auto">
              <a:xfrm>
                <a:off x="26495" y="0"/>
                <a:ext cx="9067800" cy="338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ru-RU" altLang="ru-RU" sz="1600" b="1" i="1" dirty="0" err="1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Нигирское</a:t>
                </a:r>
                <a:r>
                  <a:rPr lang="ru-RU" altLang="ru-RU" sz="1600" b="1" i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сельское поселение Николаевского муниципального района Хабаровского края</a:t>
                </a:r>
                <a:endParaRPr lang="ru-RU" altLang="ru-RU" sz="1600" b="1" i="1" dirty="0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6" name="Rectangle 32"/>
            <p:cNvSpPr>
              <a:spLocks noChangeArrowheads="1"/>
            </p:cNvSpPr>
            <p:nvPr/>
          </p:nvSpPr>
          <p:spPr bwMode="auto">
            <a:xfrm>
              <a:off x="1629072" y="423536"/>
              <a:ext cx="5887894" cy="8002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altLang="ru-RU" sz="23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Функциональная структура расходов</a:t>
              </a:r>
            </a:p>
            <a:p>
              <a:pPr algn="ctr">
                <a:defRPr/>
              </a:pPr>
              <a:r>
                <a:rPr lang="ru-RU" altLang="ru-RU" sz="2300" b="1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бюджета поселения</a:t>
              </a:r>
              <a:endParaRPr lang="ru-RU" sz="23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44" name="TextBox 243"/>
          <p:cNvSpPr txBox="1"/>
          <p:nvPr/>
        </p:nvSpPr>
        <p:spPr>
          <a:xfrm>
            <a:off x="8496000" y="6480000"/>
            <a:ext cx="648072" cy="37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26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17" name="Диаграмма 116"/>
          <p:cNvGraphicFramePr/>
          <p:nvPr>
            <p:extLst>
              <p:ext uri="{D42A27DB-BD31-4B8C-83A1-F6EECF244321}">
                <p14:modId xmlns:p14="http://schemas.microsoft.com/office/powerpoint/2010/main" val="640470934"/>
              </p:ext>
            </p:extLst>
          </p:nvPr>
        </p:nvGraphicFramePr>
        <p:xfrm>
          <a:off x="161510" y="1462168"/>
          <a:ext cx="4344395" cy="2651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8" name="Прямоугольник 117"/>
          <p:cNvSpPr/>
          <p:nvPr/>
        </p:nvSpPr>
        <p:spPr>
          <a:xfrm>
            <a:off x="8070823" y="1291407"/>
            <a:ext cx="956672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3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тыс.руб</a:t>
            </a:r>
            <a:r>
              <a:rPr lang="ru-RU" sz="13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300" i="1" dirty="0"/>
          </a:p>
        </p:txBody>
      </p:sp>
      <p:graphicFrame>
        <p:nvGraphicFramePr>
          <p:cNvPr id="121" name="Диаграмма 120"/>
          <p:cNvGraphicFramePr/>
          <p:nvPr>
            <p:extLst>
              <p:ext uri="{D42A27DB-BD31-4B8C-83A1-F6EECF244321}">
                <p14:modId xmlns:p14="http://schemas.microsoft.com/office/powerpoint/2010/main" val="1906455300"/>
              </p:ext>
            </p:extLst>
          </p:nvPr>
        </p:nvGraphicFramePr>
        <p:xfrm>
          <a:off x="4788000" y="1372287"/>
          <a:ext cx="4230470" cy="2651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22" name="Диаграмма 121"/>
          <p:cNvGraphicFramePr/>
          <p:nvPr>
            <p:extLst>
              <p:ext uri="{D42A27DB-BD31-4B8C-83A1-F6EECF244321}">
                <p14:modId xmlns:p14="http://schemas.microsoft.com/office/powerpoint/2010/main" val="2660960366"/>
              </p:ext>
            </p:extLst>
          </p:nvPr>
        </p:nvGraphicFramePr>
        <p:xfrm>
          <a:off x="2445160" y="4104075"/>
          <a:ext cx="4230470" cy="2651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25" name="Таблица 1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6149223"/>
              </p:ext>
            </p:extLst>
          </p:nvPr>
        </p:nvGraphicFramePr>
        <p:xfrm>
          <a:off x="6675629" y="4644135"/>
          <a:ext cx="2432933" cy="1086612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306786"/>
                <a:gridCol w="2126147"/>
              </a:tblGrid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Жилищно-коммунальное хозяйство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Социальная политика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Условно утвержденные расходы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26" name="Объект 125"/>
          <p:cNvGraphicFramePr>
            <a:graphicFrameLocks noChangeAspect="1"/>
          </p:cNvGraphicFramePr>
          <p:nvPr/>
        </p:nvGraphicFramePr>
        <p:xfrm>
          <a:off x="2947988" y="1401763"/>
          <a:ext cx="9525" cy="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26" name="Image" r:id="rId7" imgW="0" imgH="0" progId="">
                  <p:embed/>
                </p:oleObj>
              </mc:Choice>
              <mc:Fallback>
                <p:oleObj name="Image" r:id="rId7" imgW="0" imgH="0" progId="">
                  <p:embed/>
                  <p:pic>
                    <p:nvPicPr>
                      <p:cNvPr id="0" name="Picture 20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7988" y="1401763"/>
                        <a:ext cx="9525" cy="9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7" name="Объект 126"/>
          <p:cNvGraphicFramePr>
            <a:graphicFrameLocks noChangeAspect="1"/>
          </p:cNvGraphicFramePr>
          <p:nvPr/>
        </p:nvGraphicFramePr>
        <p:xfrm>
          <a:off x="2947988" y="1401763"/>
          <a:ext cx="9525" cy="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27" name="Image" r:id="rId9" imgW="0" imgH="0" progId="">
                  <p:embed/>
                </p:oleObj>
              </mc:Choice>
              <mc:Fallback>
                <p:oleObj name="Image" r:id="rId9" imgW="0" imgH="0" progId="">
                  <p:embed/>
                  <p:pic>
                    <p:nvPicPr>
                      <p:cNvPr id="0" name="Picture 20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7988" y="1401763"/>
                        <a:ext cx="9525" cy="9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8" name="Рисунок 2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000" y="4734145"/>
            <a:ext cx="190500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0" name="Рисунок 12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000" y="5465075"/>
            <a:ext cx="189310" cy="219600"/>
          </a:xfrm>
          <a:prstGeom prst="rect">
            <a:avLst/>
          </a:prstGeom>
        </p:spPr>
      </p:pic>
      <p:graphicFrame>
        <p:nvGraphicFramePr>
          <p:cNvPr id="131" name="Таблица 1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6106934"/>
              </p:ext>
            </p:extLst>
          </p:nvPr>
        </p:nvGraphicFramePr>
        <p:xfrm>
          <a:off x="161510" y="4644135"/>
          <a:ext cx="2430270" cy="1717548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306450"/>
                <a:gridCol w="2123820"/>
              </a:tblGrid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Национальная оборона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Общегосударственные расходы</a:t>
                      </a:r>
                      <a:endParaRPr lang="ru-RU" sz="1100" b="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Национальная безопасность и правоохранительная деятельность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Национальная экономика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5508" marR="65508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32" name="Рисунок 16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80" y="5031478"/>
            <a:ext cx="190500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4" name="Рисунок 18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80" y="5499230"/>
            <a:ext cx="190500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5" name="Рисунок 19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80" y="6123350"/>
            <a:ext cx="190500" cy="21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6" name="Рисунок 135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3190" y="5140753"/>
            <a:ext cx="189310" cy="219600"/>
          </a:xfrm>
          <a:prstGeom prst="rect">
            <a:avLst/>
          </a:prstGeom>
        </p:spPr>
      </p:pic>
      <p:pic>
        <p:nvPicPr>
          <p:cNvPr id="22" name="Рисунок 18"/>
          <p:cNvPicPr>
            <a:picLocks noChangeAspect="1" noChangeArrowheads="1"/>
          </p:cNvPicPr>
          <p:nvPr/>
        </p:nvPicPr>
        <p:blipFill>
          <a:blip r:embed="rId16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colorTemperature colorTemp="8375"/>
                    </a14:imgEffect>
                    <a14:imgEffect>
                      <a14:saturation sat="225000"/>
                    </a14:imgEffect>
                    <a14:imgEffect>
                      <a14:brightnessContrast bright="-72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96" y="4613246"/>
            <a:ext cx="190500" cy="219075"/>
          </a:xfrm>
          <a:prstGeom prst="rect">
            <a:avLst/>
          </a:prstGeom>
          <a:solidFill>
            <a:schemeClr val="accent2"/>
          </a:solidFill>
          <a:extLst/>
        </p:spPr>
      </p:pic>
      <p:graphicFrame>
        <p:nvGraphicFramePr>
          <p:cNvPr id="23" name="Диаграмма 22"/>
          <p:cNvGraphicFramePr/>
          <p:nvPr>
            <p:extLst>
              <p:ext uri="{D42A27DB-BD31-4B8C-83A1-F6EECF244321}">
                <p14:modId xmlns:p14="http://schemas.microsoft.com/office/powerpoint/2010/main" val="1437793634"/>
              </p:ext>
            </p:extLst>
          </p:nvPr>
        </p:nvGraphicFramePr>
        <p:xfrm>
          <a:off x="4757220" y="1583795"/>
          <a:ext cx="4230470" cy="2651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"/>
          </a:graphicData>
        </a:graphic>
      </p:graphicFrame>
      <p:graphicFrame>
        <p:nvGraphicFramePr>
          <p:cNvPr id="24" name="Диаграмма 23"/>
          <p:cNvGraphicFramePr/>
          <p:nvPr>
            <p:extLst>
              <p:ext uri="{D42A27DB-BD31-4B8C-83A1-F6EECF244321}">
                <p14:modId xmlns:p14="http://schemas.microsoft.com/office/powerpoint/2010/main" val="423969738"/>
              </p:ext>
            </p:extLst>
          </p:nvPr>
        </p:nvGraphicFramePr>
        <p:xfrm>
          <a:off x="2445160" y="4134814"/>
          <a:ext cx="4230470" cy="2651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"/>
          </a:graphicData>
        </a:graphic>
      </p:graphicFrame>
    </p:spTree>
    <p:extLst>
      <p:ext uri="{BB962C8B-B14F-4D97-AF65-F5344CB8AC3E}">
        <p14:creationId xmlns:p14="http://schemas.microsoft.com/office/powerpoint/2010/main" val="40125601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object 2"/>
          <p:cNvSpPr>
            <a:spLocks noChangeArrowheads="1"/>
          </p:cNvSpPr>
          <p:nvPr/>
        </p:nvSpPr>
        <p:spPr bwMode="auto">
          <a:xfrm>
            <a:off x="0" y="0"/>
            <a:ext cx="9136063" cy="6850063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ru-RU" altLang="ru-RU">
              <a:cs typeface="Arial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496000" y="6480000"/>
            <a:ext cx="648072" cy="37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070823" y="1358770"/>
            <a:ext cx="956672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3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тыс.руб</a:t>
            </a:r>
            <a:r>
              <a:rPr lang="ru-RU" sz="13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300" i="1" dirty="0"/>
          </a:p>
        </p:txBody>
      </p:sp>
      <p:grpSp>
        <p:nvGrpSpPr>
          <p:cNvPr id="14" name="Группа 13"/>
          <p:cNvGrpSpPr/>
          <p:nvPr/>
        </p:nvGrpSpPr>
        <p:grpSpPr>
          <a:xfrm>
            <a:off x="26495" y="0"/>
            <a:ext cx="9082068" cy="1372287"/>
            <a:chOff x="26495" y="0"/>
            <a:chExt cx="9082068" cy="1372287"/>
          </a:xfrm>
        </p:grpSpPr>
        <p:sp>
          <p:nvSpPr>
            <p:cNvPr id="15" name="TextBox 1"/>
            <p:cNvSpPr txBox="1">
              <a:spLocks noChangeArrowheads="1"/>
            </p:cNvSpPr>
            <p:nvPr/>
          </p:nvSpPr>
          <p:spPr bwMode="auto">
            <a:xfrm>
              <a:off x="26495" y="0"/>
              <a:ext cx="9067800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ru-RU" altLang="ru-RU" sz="1600" b="1" i="1" dirty="0" err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Нигирское</a:t>
              </a:r>
              <a:r>
                <a:rPr lang="ru-RU" altLang="ru-RU" sz="1600" b="1" i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сельское поселение Николаевского муниципального района Хабаровского края</a:t>
              </a:r>
              <a:endParaRPr lang="ru-RU" altLang="ru-RU" sz="16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16" name="Группа 15"/>
            <p:cNvGrpSpPr/>
            <p:nvPr/>
          </p:nvGrpSpPr>
          <p:grpSpPr>
            <a:xfrm>
              <a:off x="36000" y="342000"/>
              <a:ext cx="9072563" cy="1030287"/>
              <a:chOff x="36000" y="342000"/>
              <a:chExt cx="9072563" cy="1030287"/>
            </a:xfrm>
          </p:grpSpPr>
          <p:sp>
            <p:nvSpPr>
              <p:cNvPr id="17" name="object 3"/>
              <p:cNvSpPr>
                <a:spLocks noChangeArrowheads="1"/>
              </p:cNvSpPr>
              <p:nvPr/>
            </p:nvSpPr>
            <p:spPr bwMode="auto">
              <a:xfrm>
                <a:off x="36000" y="342000"/>
                <a:ext cx="9072563" cy="1030287"/>
              </a:xfrm>
              <a:prstGeom prst="rect">
                <a:avLst/>
              </a:prstGeom>
              <a:blipFill dpi="0" rotWithShape="1">
                <a:blip r:embed="rId3" cstate="print"/>
                <a:srcRect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</a:pPr>
                <a:endParaRPr lang="ru-RU" altLang="ru-RU" smtClean="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18" name="Rectangle 32"/>
              <p:cNvSpPr>
                <a:spLocks noChangeArrowheads="1"/>
              </p:cNvSpPr>
              <p:nvPr/>
            </p:nvSpPr>
            <p:spPr bwMode="auto">
              <a:xfrm>
                <a:off x="914575" y="423536"/>
                <a:ext cx="7318029" cy="800219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ru-RU" sz="2300" b="1" i="1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rPr>
                  <a:t>Приоритетные расходы </a:t>
                </a:r>
                <a:r>
                  <a:rPr lang="ru-RU" sz="2300" b="1" i="1" dirty="0" smtClean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rPr>
                  <a:t>поселения</a:t>
                </a:r>
                <a:endParaRPr lang="en-US" sz="2300" b="1" i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endParaRPr>
              </a:p>
              <a:p>
                <a:pPr algn="ctr">
                  <a:defRPr/>
                </a:pPr>
                <a:r>
                  <a:rPr lang="ru-RU" sz="2300" b="1" i="1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rPr>
                  <a:t>Расходы на жилищно-коммунальное хозяйство</a:t>
                </a:r>
              </a:p>
            </p:txBody>
          </p:sp>
        </p:grpSp>
      </p:grp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7045432"/>
              </p:ext>
            </p:extLst>
          </p:nvPr>
        </p:nvGraphicFramePr>
        <p:xfrm>
          <a:off x="251523" y="1651271"/>
          <a:ext cx="8595953" cy="10642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334451"/>
                <a:gridCol w="753834"/>
                <a:gridCol w="753834"/>
                <a:gridCol w="753834"/>
              </a:tblGrid>
              <a:tr h="1344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расходов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19652" marR="19652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19652" marR="19652" marT="0" marB="0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</a:t>
                      </a: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19652" marR="19652" marT="0" marB="0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 </a:t>
                      </a: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19652" marR="19652" marT="0" marB="0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0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Благоустройство:</a:t>
                      </a:r>
                    </a:p>
                    <a:p>
                      <a:pPr marL="180975" lvl="0" indent="-180975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"/>
                      </a:pPr>
                      <a:r>
                        <a:rPr lang="ru-RU" sz="11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Уличное освещение.</a:t>
                      </a:r>
                    </a:p>
                    <a:p>
                      <a:pPr marL="180975" lvl="0" indent="-180975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"/>
                      </a:pPr>
                      <a:r>
                        <a:rPr lang="ru-RU" sz="11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Организация и содержание мест захоронения.</a:t>
                      </a:r>
                    </a:p>
                  </a:txBody>
                  <a:tcPr marL="19652" marR="19652" marT="0" marB="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53,586</a:t>
                      </a:r>
                      <a:endParaRPr lang="ru-RU" sz="1100" dirty="0" smtClean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50,000</a:t>
                      </a:r>
                    </a:p>
                  </a:txBody>
                  <a:tcPr marL="19652" marR="19652" marT="0" marB="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53,586</a:t>
                      </a:r>
                      <a:endParaRPr lang="ru-RU" sz="1100" dirty="0" smtClean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50,000</a:t>
                      </a:r>
                    </a:p>
                  </a:txBody>
                  <a:tcPr marL="19652" marR="19652" marT="0" marB="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53,586</a:t>
                      </a:r>
                      <a:endParaRPr lang="ru-RU" sz="1100" dirty="0" smtClean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50,000</a:t>
                      </a:r>
                    </a:p>
                  </a:txBody>
                  <a:tcPr marL="19652" marR="19652" marT="0" marB="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931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19652" marR="19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103,586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19652" marR="19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103,586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19652" marR="1965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103,586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19652" marR="19652" marT="0" marB="0" anchor="ctr"/>
                </a:tc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09" b="23384"/>
          <a:stretch/>
        </p:blipFill>
        <p:spPr>
          <a:xfrm>
            <a:off x="611560" y="3425032"/>
            <a:ext cx="7905461" cy="31960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08559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object 2"/>
          <p:cNvSpPr>
            <a:spLocks noChangeArrowheads="1"/>
          </p:cNvSpPr>
          <p:nvPr/>
        </p:nvSpPr>
        <p:spPr bwMode="auto">
          <a:xfrm>
            <a:off x="0" y="0"/>
            <a:ext cx="9136063" cy="6850063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ru-RU" altLang="ru-RU">
              <a:cs typeface="Arial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496000" y="6480000"/>
            <a:ext cx="648072" cy="37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28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070823" y="1358770"/>
            <a:ext cx="956672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3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тыс.руб</a:t>
            </a:r>
            <a:r>
              <a:rPr lang="ru-RU" sz="13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300" i="1" dirty="0"/>
          </a:p>
        </p:txBody>
      </p:sp>
      <p:grpSp>
        <p:nvGrpSpPr>
          <p:cNvPr id="14" name="Группа 13"/>
          <p:cNvGrpSpPr/>
          <p:nvPr/>
        </p:nvGrpSpPr>
        <p:grpSpPr>
          <a:xfrm>
            <a:off x="26495" y="0"/>
            <a:ext cx="9082068" cy="1372287"/>
            <a:chOff x="26495" y="0"/>
            <a:chExt cx="9082068" cy="1372287"/>
          </a:xfrm>
        </p:grpSpPr>
        <p:sp>
          <p:nvSpPr>
            <p:cNvPr id="15" name="TextBox 1"/>
            <p:cNvSpPr txBox="1">
              <a:spLocks noChangeArrowheads="1"/>
            </p:cNvSpPr>
            <p:nvPr/>
          </p:nvSpPr>
          <p:spPr bwMode="auto">
            <a:xfrm>
              <a:off x="26495" y="0"/>
              <a:ext cx="9067800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ru-RU" altLang="ru-RU" sz="1600" b="1" i="1" dirty="0" err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Нигирское</a:t>
              </a:r>
              <a:r>
                <a:rPr lang="ru-RU" altLang="ru-RU" sz="1600" b="1" i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сельское поселение Николаевского муниципального района Хабаровского края</a:t>
              </a:r>
              <a:endParaRPr lang="ru-RU" altLang="ru-RU" sz="16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16" name="Группа 15"/>
            <p:cNvGrpSpPr/>
            <p:nvPr/>
          </p:nvGrpSpPr>
          <p:grpSpPr>
            <a:xfrm>
              <a:off x="36000" y="342000"/>
              <a:ext cx="9072563" cy="1030287"/>
              <a:chOff x="36000" y="342000"/>
              <a:chExt cx="9072563" cy="1030287"/>
            </a:xfrm>
          </p:grpSpPr>
          <p:sp>
            <p:nvSpPr>
              <p:cNvPr id="17" name="object 3"/>
              <p:cNvSpPr>
                <a:spLocks noChangeArrowheads="1"/>
              </p:cNvSpPr>
              <p:nvPr/>
            </p:nvSpPr>
            <p:spPr bwMode="auto">
              <a:xfrm>
                <a:off x="36000" y="342000"/>
                <a:ext cx="9072563" cy="1030287"/>
              </a:xfrm>
              <a:prstGeom prst="rect">
                <a:avLst/>
              </a:prstGeom>
              <a:blipFill dpi="0" rotWithShape="1">
                <a:blip r:embed="rId3" cstate="print"/>
                <a:srcRect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</a:pPr>
                <a:endParaRPr lang="ru-RU" altLang="ru-RU" smtClean="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18" name="Rectangle 32"/>
              <p:cNvSpPr>
                <a:spLocks noChangeArrowheads="1"/>
              </p:cNvSpPr>
              <p:nvPr/>
            </p:nvSpPr>
            <p:spPr bwMode="auto">
              <a:xfrm>
                <a:off x="1787955" y="423536"/>
                <a:ext cx="5571269" cy="800219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ru-RU" sz="2300" b="1" i="1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rPr>
                  <a:t>Приоритетные расходы </a:t>
                </a:r>
                <a:r>
                  <a:rPr lang="ru-RU" sz="2300" b="1" i="1" dirty="0" smtClean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rPr>
                  <a:t>поселения</a:t>
                </a:r>
                <a:endParaRPr lang="en-US" sz="2300" b="1" i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endParaRPr>
              </a:p>
              <a:p>
                <a:pPr algn="ctr">
                  <a:defRPr/>
                </a:pPr>
                <a:r>
                  <a:rPr lang="ru-RU" sz="2300" b="1" i="1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rPr>
                  <a:t>Расходы на дорожное хозяйство</a:t>
                </a:r>
              </a:p>
            </p:txBody>
          </p:sp>
        </p:grpSp>
      </p:grp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8412311"/>
              </p:ext>
            </p:extLst>
          </p:nvPr>
        </p:nvGraphicFramePr>
        <p:xfrm>
          <a:off x="431542" y="1403775"/>
          <a:ext cx="8595953" cy="11701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334451"/>
                <a:gridCol w="753834"/>
                <a:gridCol w="753834"/>
                <a:gridCol w="753834"/>
              </a:tblGrid>
              <a:tr h="2700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расходов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19652" marR="19652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19652" marR="19652" marT="0" marB="0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</a:t>
                      </a: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19652" marR="19652" marT="0" marB="0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 </a:t>
                      </a:r>
                      <a:r>
                        <a:rPr lang="ru-RU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19652" marR="19652" marT="0" marB="0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974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Дорожное хозяйство </a:t>
                      </a:r>
                      <a:r>
                        <a:rPr lang="ru-RU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ru-RU" sz="11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рамках муниципальной программы «Комплексного развитие транспортной инфраструктуры на территории Нигирского СП»)</a:t>
                      </a:r>
                      <a:endParaRPr lang="ru-RU" sz="1100" b="0" dirty="0" smtClean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19652" marR="19652" marT="0" marB="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1747,031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19652" marR="19652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1848,477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19652" marR="19652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1927,240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19652" marR="19652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1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Содержание автомобильных дорог местного значения в границах населенного пункта, и сооружений на них (в пределах дорожного фонда), в рамках муниципальной программы</a:t>
                      </a:r>
                      <a:endParaRPr lang="ru-RU" sz="11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19652" marR="19652" marT="0" marB="0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1747,031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19652" marR="19652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1848,477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19652" marR="19652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1927,240</a:t>
                      </a:r>
                      <a:endParaRPr lang="ru-RU" sz="11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19652" marR="19652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47"/>
          <a:stretch/>
        </p:blipFill>
        <p:spPr>
          <a:xfrm>
            <a:off x="780025" y="3293984"/>
            <a:ext cx="7572395" cy="34099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93114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object 2"/>
          <p:cNvSpPr>
            <a:spLocks noChangeArrowheads="1"/>
          </p:cNvSpPr>
          <p:nvPr/>
        </p:nvSpPr>
        <p:spPr bwMode="auto">
          <a:xfrm>
            <a:off x="19664" y="22677"/>
            <a:ext cx="9136063" cy="6850063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ru-RU" altLang="ru-RU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496000" y="6480000"/>
            <a:ext cx="648072" cy="37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29</a:t>
            </a:r>
            <a:endParaRPr lang="ru-RU" b="1" i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4430" y="5364215"/>
            <a:ext cx="35553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2" name="Rectangle 32"/>
          <p:cNvSpPr>
            <a:spLocks noChangeArrowheads="1"/>
          </p:cNvSpPr>
          <p:nvPr/>
        </p:nvSpPr>
        <p:spPr bwMode="auto">
          <a:xfrm>
            <a:off x="284410" y="1133745"/>
            <a:ext cx="8563065" cy="506292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indent="361950" algn="just">
              <a:defRPr/>
            </a:pPr>
            <a:r>
              <a:rPr lang="ru-RU" sz="1900" dirty="0" smtClean="0">
                <a:solidFill>
                  <a:srgbClr val="000000"/>
                </a:solidFill>
              </a:rPr>
              <a:t>Брошюра подготовлена финансовым управлением администрации Николаевского муниципального района на основании: </a:t>
            </a:r>
          </a:p>
          <a:p>
            <a:pPr marL="542925" indent="-180975" algn="just">
              <a:buFontTx/>
              <a:buChar char="-"/>
              <a:defRPr/>
            </a:pPr>
            <a:r>
              <a:rPr lang="ru-RU" sz="1900" dirty="0"/>
              <a:t>Послания Президента Российской Федерации Федеральному   Собранию Российской Федерации от 01 декабря 2016 года</a:t>
            </a:r>
            <a:r>
              <a:rPr lang="ru-RU" sz="1900" dirty="0" smtClean="0">
                <a:solidFill>
                  <a:srgbClr val="000000"/>
                </a:solidFill>
              </a:rPr>
              <a:t>;</a:t>
            </a:r>
          </a:p>
          <a:p>
            <a:pPr marL="542925" indent="-180975" algn="just">
              <a:buFontTx/>
              <a:buChar char="-"/>
              <a:defRPr/>
            </a:pPr>
            <a:r>
              <a:rPr lang="ru-RU" sz="1900" dirty="0" smtClean="0">
                <a:solidFill>
                  <a:srgbClr val="000000"/>
                </a:solidFill>
              </a:rPr>
              <a:t>Проекта Решения </a:t>
            </a:r>
            <a:r>
              <a:rPr lang="ru-RU" sz="1900" dirty="0">
                <a:solidFill>
                  <a:srgbClr val="000000"/>
                </a:solidFill>
              </a:rPr>
              <a:t>Совета депутатов </a:t>
            </a:r>
            <a:r>
              <a:rPr lang="ru-RU" sz="1900" dirty="0" smtClean="0">
                <a:solidFill>
                  <a:srgbClr val="000000"/>
                </a:solidFill>
              </a:rPr>
              <a:t>Нигирского сельского </a:t>
            </a:r>
            <a:r>
              <a:rPr lang="ru-RU" sz="1900" dirty="0">
                <a:solidFill>
                  <a:srgbClr val="000000"/>
                </a:solidFill>
              </a:rPr>
              <a:t>поселения Николаевского района </a:t>
            </a:r>
            <a:r>
              <a:rPr lang="ru-RU" sz="1900" dirty="0" smtClean="0"/>
              <a:t>«</a:t>
            </a:r>
            <a:r>
              <a:rPr lang="ru-RU" sz="1900" dirty="0"/>
              <a:t>О бюджете </a:t>
            </a:r>
            <a:r>
              <a:rPr lang="ru-RU" sz="1900" dirty="0" smtClean="0"/>
              <a:t>Нигирского </a:t>
            </a:r>
            <a:r>
              <a:rPr lang="ru-RU" sz="1900" dirty="0"/>
              <a:t>сельского поселения на </a:t>
            </a:r>
            <a:r>
              <a:rPr lang="ru-RU" sz="1900" dirty="0" smtClean="0"/>
              <a:t>2025 </a:t>
            </a:r>
            <a:r>
              <a:rPr lang="ru-RU" sz="1900" dirty="0"/>
              <a:t>год и плановый период </a:t>
            </a:r>
            <a:r>
              <a:rPr lang="ru-RU" sz="1900" dirty="0" smtClean="0"/>
              <a:t>2026 </a:t>
            </a:r>
            <a:r>
              <a:rPr lang="ru-RU" sz="1900" dirty="0"/>
              <a:t>и </a:t>
            </a:r>
            <a:r>
              <a:rPr lang="ru-RU" sz="1900" dirty="0" smtClean="0"/>
              <a:t>2027 </a:t>
            </a:r>
            <a:r>
              <a:rPr lang="ru-RU" sz="1900" dirty="0"/>
              <a:t>годов</a:t>
            </a:r>
            <a:r>
              <a:rPr lang="ru-RU" sz="1900" dirty="0" smtClean="0"/>
              <a:t>»</a:t>
            </a:r>
            <a:r>
              <a:rPr lang="ru-RU" sz="1900" dirty="0" smtClean="0">
                <a:solidFill>
                  <a:srgbClr val="000000"/>
                </a:solidFill>
              </a:rPr>
              <a:t>.</a:t>
            </a:r>
          </a:p>
          <a:p>
            <a:pPr indent="361950" algn="just">
              <a:defRPr/>
            </a:pPr>
            <a:r>
              <a:rPr lang="ru-RU" sz="1900" dirty="0" smtClean="0">
                <a:solidFill>
                  <a:srgbClr val="000000"/>
                </a:solidFill>
              </a:rPr>
              <a:t>Мы  </a:t>
            </a:r>
            <a:r>
              <a:rPr lang="ru-RU" sz="1900" dirty="0">
                <a:solidFill>
                  <a:srgbClr val="000000"/>
                </a:solidFill>
              </a:rPr>
              <a:t>намерены  совершенствовать  работу  по  открытости  бюджета,  чтобы  повысить эффективность распределения средств с учетом приоритетных потребностей населения и </a:t>
            </a:r>
            <a:r>
              <a:rPr lang="ru-RU" sz="1900" dirty="0" smtClean="0">
                <a:solidFill>
                  <a:srgbClr val="000000"/>
                </a:solidFill>
              </a:rPr>
              <a:t>создания условий </a:t>
            </a:r>
            <a:r>
              <a:rPr lang="ru-RU" sz="1900" dirty="0">
                <a:solidFill>
                  <a:srgbClr val="000000"/>
                </a:solidFill>
              </a:rPr>
              <a:t>для активного участия жителей </a:t>
            </a:r>
            <a:r>
              <a:rPr lang="ru-RU" sz="1900" dirty="0" smtClean="0">
                <a:solidFill>
                  <a:srgbClr val="000000"/>
                </a:solidFill>
              </a:rPr>
              <a:t>поселения в бюджетном процессе.</a:t>
            </a:r>
          </a:p>
          <a:p>
            <a:pPr indent="361950" algn="just">
              <a:defRPr/>
            </a:pPr>
            <a:r>
              <a:rPr lang="ru-RU" sz="1900" dirty="0" smtClean="0">
                <a:solidFill>
                  <a:srgbClr val="000000"/>
                </a:solidFill>
              </a:rPr>
              <a:t>Ждем ваших пожеланий и предложений. Уверены</a:t>
            </a:r>
            <a:r>
              <a:rPr lang="ru-RU" sz="1900" dirty="0">
                <a:solidFill>
                  <a:srgbClr val="000000"/>
                </a:solidFill>
              </a:rPr>
              <a:t>,  что  Ваши  предложения заслуживают самого пристального внимания. </a:t>
            </a:r>
            <a:r>
              <a:rPr lang="ru-RU" sz="1900" dirty="0" smtClean="0">
                <a:solidFill>
                  <a:srgbClr val="000000"/>
                </a:solidFill>
              </a:rPr>
              <a:t>Надеемся на долгосрочное сотрудничество.</a:t>
            </a:r>
          </a:p>
          <a:p>
            <a:pPr algn="just">
              <a:defRPr/>
            </a:pPr>
            <a:endParaRPr lang="ru-RU" sz="1900" dirty="0" smtClean="0">
              <a:solidFill>
                <a:prstClr val="black"/>
              </a:solidFill>
            </a:endParaRPr>
          </a:p>
          <a:p>
            <a:pPr algn="r">
              <a:defRPr/>
            </a:pPr>
            <a:r>
              <a:rPr lang="ru-RU" sz="1900" b="1" i="1" dirty="0" smtClean="0">
                <a:solidFill>
                  <a:prstClr val="black"/>
                </a:solidFill>
              </a:rPr>
              <a:t>А.В. Кущ</a:t>
            </a:r>
          </a:p>
          <a:p>
            <a:pPr algn="r">
              <a:defRPr/>
            </a:pPr>
            <a:r>
              <a:rPr lang="ru-RU" sz="1900" b="1" i="1" dirty="0" smtClean="0">
                <a:solidFill>
                  <a:prstClr val="black"/>
                </a:solidFill>
              </a:rPr>
              <a:t>глава </a:t>
            </a:r>
            <a:r>
              <a:rPr lang="ru-RU" sz="1900" b="1" i="1" dirty="0" err="1" smtClean="0">
                <a:solidFill>
                  <a:prstClr val="black"/>
                </a:solidFill>
              </a:rPr>
              <a:t>Нигирского</a:t>
            </a:r>
            <a:r>
              <a:rPr lang="ru-RU" sz="1900" b="1" i="1" dirty="0" smtClean="0">
                <a:solidFill>
                  <a:prstClr val="black"/>
                </a:solidFill>
              </a:rPr>
              <a:t> </a:t>
            </a:r>
            <a:r>
              <a:rPr lang="ru-RU" sz="1900" b="1" i="1" dirty="0">
                <a:solidFill>
                  <a:prstClr val="black"/>
                </a:solidFill>
              </a:rPr>
              <a:t>сельского </a:t>
            </a:r>
            <a:r>
              <a:rPr lang="ru-RU" sz="1900" b="1" i="1" dirty="0" smtClean="0">
                <a:solidFill>
                  <a:prstClr val="black"/>
                </a:solidFill>
              </a:rPr>
              <a:t>поселения</a:t>
            </a:r>
            <a:endParaRPr lang="ru-RU" sz="1900" b="1" i="1" dirty="0">
              <a:solidFill>
                <a:srgbClr val="000000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26495" y="0"/>
            <a:ext cx="9082068" cy="856800"/>
            <a:chOff x="26495" y="0"/>
            <a:chExt cx="9082068" cy="856800"/>
          </a:xfrm>
        </p:grpSpPr>
        <p:sp>
          <p:nvSpPr>
            <p:cNvPr id="23" name="TextBox 1"/>
            <p:cNvSpPr txBox="1">
              <a:spLocks noChangeArrowheads="1"/>
            </p:cNvSpPr>
            <p:nvPr/>
          </p:nvSpPr>
          <p:spPr bwMode="auto">
            <a:xfrm>
              <a:off x="26495" y="0"/>
              <a:ext cx="9067800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ru-RU" altLang="ru-RU" sz="1600" b="1" i="1" dirty="0" err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Нигирское</a:t>
              </a:r>
              <a:r>
                <a:rPr lang="ru-RU" altLang="ru-RU" sz="1600" b="1" i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сельское поселение Николаевского муниципального района Хабаровского края</a:t>
              </a:r>
              <a:endParaRPr lang="ru-RU" altLang="ru-RU" sz="16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13" name="Группа 12"/>
            <p:cNvGrpSpPr/>
            <p:nvPr/>
          </p:nvGrpSpPr>
          <p:grpSpPr>
            <a:xfrm>
              <a:off x="36000" y="334800"/>
              <a:ext cx="9072563" cy="522000"/>
              <a:chOff x="36000" y="334800"/>
              <a:chExt cx="9072563" cy="522000"/>
            </a:xfrm>
          </p:grpSpPr>
          <p:sp>
            <p:nvSpPr>
              <p:cNvPr id="14" name="object 3"/>
              <p:cNvSpPr>
                <a:spLocks noChangeArrowheads="1"/>
              </p:cNvSpPr>
              <p:nvPr/>
            </p:nvSpPr>
            <p:spPr bwMode="auto">
              <a:xfrm>
                <a:off x="36000" y="342000"/>
                <a:ext cx="9072563" cy="514800"/>
              </a:xfrm>
              <a:prstGeom prst="rect">
                <a:avLst/>
              </a:prstGeom>
              <a:blipFill dpi="0" rotWithShape="1">
                <a:blip r:embed="rId3" cstate="print"/>
                <a:srcRect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</a:pPr>
                <a:endParaRPr lang="ru-RU" altLang="ru-RU" smtClean="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16" name="Rectangle 32"/>
              <p:cNvSpPr>
                <a:spLocks noChangeArrowheads="1"/>
              </p:cNvSpPr>
              <p:nvPr/>
            </p:nvSpPr>
            <p:spPr bwMode="auto">
              <a:xfrm>
                <a:off x="2677540" y="334800"/>
                <a:ext cx="3779881" cy="4462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ru-RU" sz="2300" b="1" i="1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rPr>
                  <a:t>Заключительная часть</a:t>
                </a:r>
                <a:endParaRPr lang="ru-RU" sz="2300" b="1" i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13740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BDF53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6774</TotalTime>
  <Words>2529</Words>
  <Application>Microsoft Office PowerPoint</Application>
  <PresentationFormat>Экран (4:3)</PresentationFormat>
  <Paragraphs>703</Paragraphs>
  <Slides>29</Slides>
  <Notes>4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2" baseType="lpstr">
      <vt:lpstr>Оформление по умолчанию</vt:lpstr>
      <vt:lpstr>Office Theme</vt:lpstr>
      <vt:lpstr>Image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СОСТАВ ДЕПУТАТОВ СОВЕТА ДЕПУТАТОВ НИГИРСКОГО СЕЛЬСКОГО ПОСЕЛЕНИЯ НИКОЛАЕВСКОГО МУНИЦИПАЛЬНОГО РАЙОНА ХАБАРОВСКОГО КРАЯ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FilippovaAG</cp:lastModifiedBy>
  <cp:revision>591</cp:revision>
  <cp:lastPrinted>2015-04-09T00:47:30Z</cp:lastPrinted>
  <dcterms:created xsi:type="dcterms:W3CDTF">2011-08-02T04:08:30Z</dcterms:created>
  <dcterms:modified xsi:type="dcterms:W3CDTF">2024-12-02T04:44:30Z</dcterms:modified>
</cp:coreProperties>
</file>