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31"/>
  </p:notesMasterIdLst>
  <p:sldIdLst>
    <p:sldId id="326" r:id="rId3"/>
    <p:sldId id="289" r:id="rId4"/>
    <p:sldId id="290" r:id="rId5"/>
    <p:sldId id="287" r:id="rId6"/>
    <p:sldId id="292" r:id="rId7"/>
    <p:sldId id="306" r:id="rId8"/>
    <p:sldId id="308" r:id="rId9"/>
    <p:sldId id="334" r:id="rId10"/>
    <p:sldId id="325" r:id="rId11"/>
    <p:sldId id="294" r:id="rId12"/>
    <p:sldId id="295" r:id="rId13"/>
    <p:sldId id="327" r:id="rId14"/>
    <p:sldId id="328" r:id="rId15"/>
    <p:sldId id="291" r:id="rId16"/>
    <p:sldId id="332" r:id="rId17"/>
    <p:sldId id="347" r:id="rId18"/>
    <p:sldId id="348" r:id="rId19"/>
    <p:sldId id="333" r:id="rId20"/>
    <p:sldId id="319" r:id="rId21"/>
    <p:sldId id="349" r:id="rId22"/>
    <p:sldId id="329" r:id="rId23"/>
    <p:sldId id="321" r:id="rId24"/>
    <p:sldId id="336" r:id="rId25"/>
    <p:sldId id="337" r:id="rId26"/>
    <p:sldId id="345" r:id="rId27"/>
    <p:sldId id="338" r:id="rId28"/>
    <p:sldId id="339" r:id="rId29"/>
    <p:sldId id="346" r:id="rId30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D0"/>
    <a:srgbClr val="D800CA"/>
    <a:srgbClr val="00D700"/>
    <a:srgbClr val="E1DD00"/>
    <a:srgbClr val="00D9CD"/>
    <a:srgbClr val="E3C2D1"/>
    <a:srgbClr val="DBDBEC"/>
    <a:srgbClr val="F00000"/>
    <a:srgbClr val="D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 snapToObjects="1">
      <p:cViewPr>
        <p:scale>
          <a:sx n="80" d="100"/>
          <a:sy n="80" d="100"/>
        </p:scale>
        <p:origin x="-2430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2018г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c:rich>
      </c:tx>
      <c:layout>
        <c:manualLayout>
          <c:xMode val="edge"/>
          <c:yMode val="edge"/>
          <c:x val="0.1901081912884384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г.</c:v>
                </c:pt>
              </c:strCache>
            </c:strRef>
          </c:tx>
          <c:dLbls>
            <c:dLbl>
              <c:idx val="0"/>
              <c:layout>
                <c:manualLayout>
                  <c:x val="6.304240427186579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36,100 (2,61%)</a:t>
                    </a:r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008122028994414E-2"/>
                  <c:y val="0.31386527415694998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1098,862 (79,51%)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407715927544693"/>
                  <c:y val="-0.13781969452930579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81,000 (5,86%)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0.1027751053665432"/>
                  <c:y val="-0.11292482476408629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baseline="0" dirty="0" smtClean="0"/>
                      <a:t>2,000 (0,14%)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4545097826009874"/>
                  <c:y val="-8.139612499250484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70,00 (5,07%)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8679461147342964E-2"/>
                  <c:y val="-0.1686835405517419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85,000 (6,15%)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0136273274600698"/>
                  <c:y val="-5.17978769179597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9,00</a:t>
                    </a:r>
                    <a:r>
                      <a:rPr lang="ru-RU" dirty="0" smtClean="0"/>
                      <a:t> 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(0,65%)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104.6</c:v>
                </c:pt>
                <c:pt idx="1">
                  <c:v>495.15</c:v>
                </c:pt>
                <c:pt idx="2">
                  <c:v>31.05</c:v>
                </c:pt>
                <c:pt idx="4">
                  <c:v>90</c:v>
                </c:pt>
                <c:pt idx="5">
                  <c:v>310</c:v>
                </c:pt>
                <c:pt idx="6">
                  <c:v>167.5</c:v>
                </c:pt>
                <c:pt idx="7" formatCode="0.00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г.</c:v>
                </c:pt>
              </c:strCache>
            </c:strRef>
          </c:tx>
          <c:dLbls>
            <c:dLbl>
              <c:idx val="0"/>
              <c:layout>
                <c:manualLayout>
                  <c:x val="7.8052793188463712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37,183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(2,51%)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473907978659816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1189,593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(80,39%)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1154599843516205"/>
                  <c:y val="-8.590114081059360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84,078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(5,68%)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5.1740823123671835E-2"/>
                  <c:y val="-0.1101322881716748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2,0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(0,14%)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7433547572728331"/>
                  <c:y val="-0.106870243401336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72,660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(4,91%)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85,00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(5,74%)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1937491578949855"/>
                  <c:y val="-5.17978769179597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9,216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(0,62%)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106.78</c:v>
                </c:pt>
                <c:pt idx="1">
                  <c:v>615.31399999999996</c:v>
                </c:pt>
                <c:pt idx="2">
                  <c:v>70.2</c:v>
                </c:pt>
                <c:pt idx="4">
                  <c:v>75.239999999999995</c:v>
                </c:pt>
                <c:pt idx="5">
                  <c:v>280.55799999999999</c:v>
                </c:pt>
                <c:pt idx="6">
                  <c:v>202</c:v>
                </c:pt>
                <c:pt idx="7">
                  <c:v>2.048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г.</c:v>
                </c:pt>
              </c:strCache>
            </c:strRef>
          </c:tx>
          <c:dLbls>
            <c:dLbl>
              <c:idx val="0"/>
              <c:layout>
                <c:manualLayout>
                  <c:x val="8.7058884710209505E-2"/>
                  <c:y val="-9.5787210597233271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37,927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(2,54%)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016244057988828E-2"/>
                  <c:y val="0.3473907978659816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1199,110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(80,16%)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516249967497706E-2"/>
                  <c:y val="-6.223868287305818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87,189 (5,83%)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0.11778502152243131"/>
                  <c:y val="-6.93838808226084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(0,13%)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39225263386810449"/>
                  <c:y val="-6.223868287305818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75,348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(5,04%)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85,00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(5,68%)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4939522086198462"/>
                  <c:y val="-2.785107426865127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9,308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(0,62%)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111.051</c:v>
                </c:pt>
                <c:pt idx="1">
                  <c:v>639.92700000000002</c:v>
                </c:pt>
                <c:pt idx="2">
                  <c:v>73.007999999999996</c:v>
                </c:pt>
                <c:pt idx="4">
                  <c:v>75.239999999999995</c:v>
                </c:pt>
                <c:pt idx="5">
                  <c:v>283.36399999999998</c:v>
                </c:pt>
                <c:pt idx="6">
                  <c:v>202</c:v>
                </c:pt>
                <c:pt idx="7">
                  <c:v>2.0680000000000001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г.</c:v>
                </c:pt>
              </c:strCache>
            </c:strRef>
          </c:tx>
          <c:dLbls>
            <c:dLbl>
              <c:idx val="0"/>
              <c:layout>
                <c:manualLayout>
                  <c:x val="2.7018274565237432E-2"/>
                  <c:y val="-0.3211835678925795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61,300 (62,61%)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9026396594231849E-2"/>
                  <c:y val="-1.1811618988645444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36,600 (37,39%)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228565620368422"/>
                  <c:y val="1.4675430316501309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4938600202814346"/>
                  <c:y val="6.554673567368389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0.000">
                  <c:v>343.44099999999997</c:v>
                </c:pt>
                <c:pt idx="1">
                  <c:v>144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</c:v>
                </c:pt>
              </c:strCache>
            </c:strRef>
          </c:tx>
          <c:dLbls>
            <c:dLbl>
              <c:idx val="0"/>
              <c:layout>
                <c:manualLayout>
                  <c:x val="3.3022335579734642E-2"/>
                  <c:y val="-0.3020261257731328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61,300 (62,61%)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03248811597767E-2"/>
                  <c:y val="-2.6179700578230436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 36,600</a:t>
                    </a:r>
                    <a:r>
                      <a:rPr lang="ru-RU" baseline="0" dirty="0" smtClean="0"/>
                      <a:t>  (37,39%)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8596137072240228E-2"/>
                  <c:y val="-4.0745390429047519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58179823991188"/>
                  <c:y val="2.5321763947881194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0435578079976921"/>
                  <c:y val="8.074409315343946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имущества, находящегося в собственности поселений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General">
                  <c:v>364.04700000000003</c:v>
                </c:pt>
                <c:pt idx="1">
                  <c:v>144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г.</c:v>
                </c:pt>
              </c:strCache>
            </c:strRef>
          </c:tx>
          <c:dLbls>
            <c:dLbl>
              <c:idx val="0"/>
              <c:layout>
                <c:manualLayout>
                  <c:x val="2.7018274565237432E-2"/>
                  <c:y val="-0.31639420736271789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 61,300</a:t>
                    </a:r>
                    <a:r>
                      <a:rPr lang="ru-RU" baseline="0" dirty="0" smtClean="0"/>
                      <a:t> (62,61%)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199509747143933E-2"/>
                  <c:y val="-1.1811618988645444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36,600 (37,39%)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9569504097653457E-2"/>
                  <c:y val="-2.637768595446488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5681189087737302"/>
                  <c:y val="2.374730881306447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0612721517940089"/>
                  <c:y val="5.5968014613960573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имущества, находящегося в собственности поселений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0.000">
                  <c:v>385.89</c:v>
                </c:pt>
                <c:pt idx="1">
                  <c:v>144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dLbls>
            <c:dLbl>
              <c:idx val="0"/>
              <c:layout>
                <c:manualLayout>
                  <c:x val="0.61926878101014771"/>
                  <c:y val="1.9157442119446828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1389,290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33,09%)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3547830061420720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55,940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1,33%)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567709970759751E-2"/>
                  <c:y val="-2.079902372468191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2753,866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65,58%)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199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35E-3"/>
                  <c:y val="-0.1020805745615371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(8,16%)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1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(10,08%)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13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12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1389.29</c:v>
                </c:pt>
                <c:pt idx="1">
                  <c:v>55.94</c:v>
                </c:pt>
                <c:pt idx="2">
                  <c:v>2753.866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Lbls>
            <c:dLbl>
              <c:idx val="0"/>
              <c:layout>
                <c:manualLayout>
                  <c:x val="-2.4016244057988828E-2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1387,740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(33,06%)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17241735619002221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55,940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(1,33%)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585984535997179E-2"/>
                  <c:y val="-2.15887025396055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2753,866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65,61%)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133793644677778"/>
                  <c:y val="-3.867804598615761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679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(19,17%)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199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(5,62%)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35E-3"/>
                  <c:y val="-0.1020805745615371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(7,17%)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1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(8,92%)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13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(0,40%)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1387.74</c:v>
                </c:pt>
                <c:pt idx="1">
                  <c:v>55.94</c:v>
                </c:pt>
                <c:pt idx="2">
                  <c:v>2753.866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2.8481468962077527E-3"/>
                  <c:y val="0.2439602204010921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1376,240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(32,88%)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20043151762972528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55,940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(1,34%)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706448692462067"/>
                  <c:y val="1.193682116942607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2753,866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(65,79%)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2E-3"/>
                  <c:y val="-4.346757635259251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69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(17,48%)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(5,03%)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35E-3"/>
                  <c:y val="-0.1020805745615371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1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(8,00%)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13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(0,38%)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1376.24</c:v>
                </c:pt>
                <c:pt idx="1">
                  <c:v>55.94</c:v>
                </c:pt>
                <c:pt idx="2">
                  <c:v>2753.866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dLbls>
            <c:dLbl>
              <c:idx val="0"/>
              <c:layout>
                <c:manualLayout>
                  <c:x val="5.103451862322627E-2"/>
                  <c:y val="-0.2349758325850743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4199,096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(73,94%)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638035490146492E-7"/>
                  <c:y val="3.60816091949687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1381,962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(24,33%)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0563176195552846E-2"/>
                  <c:y val="-2.1588325424603393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97,900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(1,72%)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1465,7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(16,16%)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199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(8,16%)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(10,08%)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12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 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4293.0119999999997</c:v>
                </c:pt>
                <c:pt idx="1">
                  <c:v>1319.838</c:v>
                </c:pt>
                <c:pt idx="2">
                  <c:v>298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Lbls>
            <c:dLbl>
              <c:idx val="0"/>
              <c:layout>
                <c:manualLayout>
                  <c:x val="2.1014213550740232E-2"/>
                  <c:y val="-0.34034138712702861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4197,546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(72,68%)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276070980292967E-7"/>
                  <c:y val="-0.2837500014141812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1479,730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(25,62%)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567709970759751E-2"/>
                  <c:y val="-2.637730883946252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97,900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133793644677781"/>
                  <c:y val="-3.867804598615761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679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(19,17%)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199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(5,62%)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(7,17%)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(8,92%)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(0,40%)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4289.8519999999999</c:v>
                </c:pt>
                <c:pt idx="1">
                  <c:v>1352.14</c:v>
                </c:pt>
                <c:pt idx="2">
                  <c:v>316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3.0020305072486035E-3"/>
                  <c:y val="-0.22539635729534629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4186,046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mtClean="0">
                        <a:solidFill>
                          <a:schemeClr val="tx1"/>
                        </a:solidFill>
                      </a:rPr>
                      <a:t>(72,43%)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248563398393087E-3"/>
                  <c:y val="-0.2369115638921436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1495,882 (25,88%)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0583954028748572E-2"/>
                  <c:y val="-2.637730883946251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97,900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(1,69%)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69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(17,48%)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(5,03%)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254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(8,00%)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(0,38%)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 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4279.2920000000004</c:v>
                </c:pt>
                <c:pt idx="1">
                  <c:v>1386.6579999999999</c:v>
                </c:pt>
                <c:pt idx="2">
                  <c:v>335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dLbls>
            <c:dLbl>
              <c:idx val="0"/>
              <c:layout>
                <c:manualLayout>
                  <c:x val="4.2028427101480449E-2"/>
                  <c:y val="-0.2470948003006360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4030,693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(70,08%)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0063279021007116E-3"/>
                  <c:y val="-0.14236166761762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50,360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(0,88%)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4963041931511167"/>
                  <c:y val="-5.767182019458379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145,580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(2,53%)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293775868875078"/>
                  <c:y val="4.4258216675949983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1098,862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(19,10%)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9.6064739851600522E-2"/>
                  <c:y val="-0.15476384869995269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245,763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(4,27%)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6371537914227135E-2"/>
                  <c:y val="5.162704382189461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180,700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3,14%)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7305878543046046E-2"/>
                  <c:y val="3.919997314941182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120,00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(1,80%)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культура</c:v>
                </c:pt>
                <c:pt idx="6">
                  <c:v>социалка</c:v>
                </c:pt>
                <c:pt idx="7">
                  <c:v>условно утвержденные расходы</c:v>
                </c:pt>
              </c:strCache>
            </c:strRef>
          </c:cat>
          <c:val>
            <c:numRef>
              <c:f>Лист1!$B$2:$B$9</c:f>
              <c:numCache>
                <c:formatCode>0.000</c:formatCode>
                <c:ptCount val="8"/>
                <c:pt idx="0">
                  <c:v>4030.6930000000002</c:v>
                </c:pt>
                <c:pt idx="1">
                  <c:v>50.36</c:v>
                </c:pt>
                <c:pt idx="2">
                  <c:v>145.58000000000001</c:v>
                </c:pt>
                <c:pt idx="3">
                  <c:v>1098.8620000000001</c:v>
                </c:pt>
                <c:pt idx="4">
                  <c:v>245.76300000000001</c:v>
                </c:pt>
                <c:pt idx="5">
                  <c:v>0</c:v>
                </c:pt>
                <c:pt idx="6">
                  <c:v>180.7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0.3974803438232899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3619,534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(66,91%)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202866348183535E-2"/>
                  <c:y val="-8.709018441300728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50,360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(0,86%)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603656331329616"/>
                  <c:y val="-5.032524283377787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145,580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(2,49%)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216361302644859E-2"/>
                  <c:y val="-4.3467783631021634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1189,593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20,32%)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0696187421255796E-2"/>
                  <c:y val="-8.8196262714903606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225,469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(3,85%)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35E-3"/>
                  <c:y val="-0.1020805745615371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(7,16%)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9.4242010934955212E-2"/>
                  <c:y val="4.20483227621712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180,700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3,09%)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0136273274600684"/>
                  <c:y val="5.6740723253778406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125,00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(0,90%)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0042973948521089E-3"/>
                  <c:y val="4.789360529861663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b="1" dirty="0" smtClean="0"/>
                      <a:t>144,940</a:t>
                    </a:r>
                    <a:endParaRPr lang="ru-RU" b="1" dirty="0" smtClean="0"/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b="1" dirty="0" smtClean="0"/>
                      <a:t>(</a:t>
                    </a:r>
                    <a:r>
                      <a:rPr lang="ru-RU" b="1" dirty="0" smtClean="0"/>
                      <a:t>2,48%)</a:t>
                    </a:r>
                    <a:endParaRPr lang="en-US" b="1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культура</c:v>
                </c:pt>
                <c:pt idx="6">
                  <c:v>социалка</c:v>
                </c:pt>
                <c:pt idx="7">
                  <c:v>физкультура</c:v>
                </c:pt>
                <c:pt idx="8">
                  <c:v>условно утвержденные расходы</c:v>
                </c:pt>
              </c:strCache>
            </c:strRef>
          </c:cat>
          <c:val>
            <c:numRef>
              <c:f>Лист1!$B$2:$B$10</c:f>
              <c:numCache>
                <c:formatCode>0.000</c:formatCode>
                <c:ptCount val="9"/>
                <c:pt idx="0">
                  <c:v>3916.5340000000001</c:v>
                </c:pt>
                <c:pt idx="1">
                  <c:v>50.36</c:v>
                </c:pt>
                <c:pt idx="2">
                  <c:v>145.58000000000001</c:v>
                </c:pt>
                <c:pt idx="3">
                  <c:v>1189.5930000000001</c:v>
                </c:pt>
                <c:pt idx="4">
                  <c:v>225.46899999999999</c:v>
                </c:pt>
                <c:pt idx="6">
                  <c:v>180.7</c:v>
                </c:pt>
                <c:pt idx="8">
                  <c:v>144.94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3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1.8012183043491621E-2"/>
                  <c:y val="-0.32848979394813388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3735,584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(63,76%)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831657002649714E-2"/>
                  <c:y val="-3.5237625819706596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50,360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(0,86%)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060402272087971"/>
                  <c:y val="-7.5796344322589986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145,580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(2,48%)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1124674090585679E-2"/>
                  <c:y val="-8.178266786991493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1199,110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(20,47%)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0035882537874041E-3"/>
                  <c:y val="-0.13130126171366346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257,344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(4,39%)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5.7862851839991635E-3"/>
                  <c:y val="-0.1020805745615371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</a:t>
                    </a: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(6,88%)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1681491654591571E-2"/>
                  <c:y val="-5.8452825364452487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180,700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(3,08%)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9334305644526388E-2"/>
                  <c:y val="2.4831891559826843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125,00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(0,88%)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0025032679584064E-3"/>
                  <c:y val="4.789360529861663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290,150</a:t>
                    </a:r>
                    <a:endParaRPr lang="ru-RU" dirty="0" smtClean="0"/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(4,95%)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культура</c:v>
                </c:pt>
                <c:pt idx="6">
                  <c:v>социалка</c:v>
                </c:pt>
                <c:pt idx="7">
                  <c:v>физкультура</c:v>
                </c:pt>
                <c:pt idx="8">
                  <c:v>условно утвержденные расходы</c:v>
                </c:pt>
              </c:strCache>
            </c:strRef>
          </c:cat>
          <c:val>
            <c:numRef>
              <c:f>Лист1!$B$2:$B$10</c:f>
              <c:numCache>
                <c:formatCode>0.000</c:formatCode>
                <c:ptCount val="9"/>
                <c:pt idx="0">
                  <c:v>3735.5839999999998</c:v>
                </c:pt>
                <c:pt idx="1">
                  <c:v>50.36</c:v>
                </c:pt>
                <c:pt idx="2">
                  <c:v>145.58000000000001</c:v>
                </c:pt>
                <c:pt idx="3">
                  <c:v>1199.1099999999999</c:v>
                </c:pt>
                <c:pt idx="4">
                  <c:v>257.34399999999999</c:v>
                </c:pt>
                <c:pt idx="6">
                  <c:v>180.7</c:v>
                </c:pt>
                <c:pt idx="8">
                  <c:v>290.14999999999998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9C6D-6A51-4247-87A4-1575277B074F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27A623-F456-49E6-9CEE-DAA3672B5407}">
      <dgm:prSet phldrT="[Текст]" custT="1"/>
      <dgm:spPr/>
      <dgm:t>
        <a:bodyPr/>
        <a:lstStyle/>
        <a:p>
          <a:pPr algn="ctr"/>
          <a:r>
            <a:rPr lang="ru-RU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Составление проекта бюджета</a:t>
          </a:r>
          <a:endParaRPr lang="ru-RU" sz="20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C58825-5F4F-41D0-8178-5355F73EDE80}" type="parTrans" cxnId="{CD932D36-ABBF-4337-950C-C43E95D7B95B}">
      <dgm:prSet/>
      <dgm:spPr/>
      <dgm:t>
        <a:bodyPr/>
        <a:lstStyle/>
        <a:p>
          <a:endParaRPr lang="ru-RU"/>
        </a:p>
      </dgm:t>
    </dgm:pt>
    <dgm:pt modelId="{56A9D455-555B-45DB-96CC-EC3F93F05754}" type="sibTrans" cxnId="{CD932D36-ABBF-4337-950C-C43E95D7B95B}">
      <dgm:prSet/>
      <dgm:spPr/>
      <dgm:t>
        <a:bodyPr/>
        <a:lstStyle/>
        <a:p>
          <a:endParaRPr lang="ru-RU"/>
        </a:p>
      </dgm:t>
    </dgm:pt>
    <dgm:pt modelId="{218221A9-4C38-4F17-9344-04F7516440AE}">
      <dgm:prSet phldrT="[Текст]" custT="1"/>
      <dgm:spPr>
        <a:gradFill rotWithShape="0">
          <a:gsLst>
            <a:gs pos="0">
              <a:srgbClr val="43D126"/>
            </a:gs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Рассмотрение проекта бюджета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A5589F-096F-4E3E-A1BC-D49273B72AB3}" type="parTrans" cxnId="{7342DC98-6593-45FB-BEF6-36BB73B11D0F}">
      <dgm:prSet/>
      <dgm:spPr/>
      <dgm:t>
        <a:bodyPr/>
        <a:lstStyle/>
        <a:p>
          <a:endParaRPr lang="ru-RU"/>
        </a:p>
      </dgm:t>
    </dgm:pt>
    <dgm:pt modelId="{657C3D9B-04F0-4444-8786-4E19562DC442}" type="sibTrans" cxnId="{7342DC98-6593-45FB-BEF6-36BB73B11D0F}">
      <dgm:prSet/>
      <dgm:spPr/>
      <dgm:t>
        <a:bodyPr/>
        <a:lstStyle/>
        <a:p>
          <a:endParaRPr lang="ru-RU"/>
        </a:p>
      </dgm:t>
    </dgm:pt>
    <dgm:pt modelId="{47DE6AAF-E77F-41E5-887E-2B7590088927}">
      <dgm:prSet phldrT="[Текст]" custT="1"/>
      <dgm:spPr/>
      <dgm:t>
        <a:bodyPr/>
        <a:lstStyle/>
        <a:p>
          <a:pPr algn="ctr"/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Утверждение проекта бюджета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AA7693-4FDD-4AA4-B51C-652E8B28A79E}" type="parTrans" cxnId="{0E446707-9453-4FD4-BC78-351F1BEE3AFF}">
      <dgm:prSet/>
      <dgm:spPr/>
      <dgm:t>
        <a:bodyPr/>
        <a:lstStyle/>
        <a:p>
          <a:endParaRPr lang="ru-RU"/>
        </a:p>
      </dgm:t>
    </dgm:pt>
    <dgm:pt modelId="{D78296D0-EE61-4F7A-BB83-B29F5D0FAF2E}" type="sibTrans" cxnId="{0E446707-9453-4FD4-BC78-351F1BEE3AFF}">
      <dgm:prSet/>
      <dgm:spPr/>
      <dgm:t>
        <a:bodyPr/>
        <a:lstStyle/>
        <a:p>
          <a:endParaRPr lang="ru-RU"/>
        </a:p>
      </dgm:t>
    </dgm:pt>
    <dgm:pt modelId="{D4C136E3-2B52-41D4-B355-0A631098C734}">
      <dgm:prSet custT="1"/>
      <dgm:spPr/>
      <dgm:t>
        <a:bodyPr/>
        <a:lstStyle/>
        <a:p>
          <a:endParaRPr lang="ru-RU" sz="1800" dirty="0"/>
        </a:p>
      </dgm:t>
    </dgm:pt>
    <dgm:pt modelId="{CAAEC522-1EE6-477C-9315-13D95161B2C6}" type="parTrans" cxnId="{DDA24827-781D-420A-805A-95362DA8B5C9}">
      <dgm:prSet/>
      <dgm:spPr/>
      <dgm:t>
        <a:bodyPr/>
        <a:lstStyle/>
        <a:p>
          <a:endParaRPr lang="ru-RU"/>
        </a:p>
      </dgm:t>
    </dgm:pt>
    <dgm:pt modelId="{542ED1C8-C58B-46C1-8B4B-217383B74ED8}" type="sibTrans" cxnId="{DDA24827-781D-420A-805A-95362DA8B5C9}">
      <dgm:prSet/>
      <dgm:spPr/>
      <dgm:t>
        <a:bodyPr/>
        <a:lstStyle/>
        <a:p>
          <a:endParaRPr lang="ru-RU"/>
        </a:p>
      </dgm:t>
    </dgm:pt>
    <dgm:pt modelId="{4EDB460E-EA2F-4B80-AEEC-65936D828CCA}" type="pres">
      <dgm:prSet presAssocID="{F72C9C6D-6A51-4247-87A4-1575277B0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CDFDD-DB88-40D3-B31F-08B0A5D02257}" type="pres">
      <dgm:prSet presAssocID="{9627A623-F456-49E6-9CEE-DAA3672B5407}" presName="parentLin" presStyleCnt="0"/>
      <dgm:spPr/>
    </dgm:pt>
    <dgm:pt modelId="{E7FC8D2D-AAE0-49BA-AE07-D93E3B7B6599}" type="pres">
      <dgm:prSet presAssocID="{9627A623-F456-49E6-9CEE-DAA3672B540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FFED77-E205-4786-9C92-75818F45B3C3}" type="pres">
      <dgm:prSet presAssocID="{9627A623-F456-49E6-9CEE-DAA3672B5407}" presName="parentText" presStyleLbl="node1" presStyleIdx="0" presStyleCnt="3" custScaleX="39494" custScaleY="98035" custLinFactNeighborX="-100000" custLinFactNeighborY="34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CF280-A800-4A52-9348-48B5CE864AA0}" type="pres">
      <dgm:prSet presAssocID="{9627A623-F456-49E6-9CEE-DAA3672B5407}" presName="negativeSpace" presStyleCnt="0"/>
      <dgm:spPr/>
    </dgm:pt>
    <dgm:pt modelId="{3F006C1C-44CC-40A3-93A0-4C77B17DE774}" type="pres">
      <dgm:prSet presAssocID="{9627A623-F456-49E6-9CEE-DAA3672B5407}" presName="childText" presStyleLbl="conFgAcc1" presStyleIdx="0" presStyleCnt="3" custScaleY="94049" custLinFactNeighborX="21" custLinFactNeighborY="-14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34631-6144-4228-8D06-27AB84B1D686}" type="pres">
      <dgm:prSet presAssocID="{56A9D455-555B-45DB-96CC-EC3F93F05754}" presName="spaceBetweenRectangles" presStyleCnt="0"/>
      <dgm:spPr/>
    </dgm:pt>
    <dgm:pt modelId="{A0BDE4B3-C4CF-48C6-9A36-500B2C3489D7}" type="pres">
      <dgm:prSet presAssocID="{218221A9-4C38-4F17-9344-04F7516440AE}" presName="parentLin" presStyleCnt="0"/>
      <dgm:spPr/>
    </dgm:pt>
    <dgm:pt modelId="{A8C73946-C8F9-4786-96E6-D3060C361670}" type="pres">
      <dgm:prSet presAssocID="{218221A9-4C38-4F17-9344-04F751644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6F08A94-15C6-481E-9154-B20A5FEF7382}" type="pres">
      <dgm:prSet presAssocID="{218221A9-4C38-4F17-9344-04F7516440AE}" presName="parentText" presStyleLbl="node1" presStyleIdx="1" presStyleCnt="3" custScaleX="39494" custScaleY="98035" custLinFactNeighborX="-100000" custLinFactNeighborY="316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7E01B-2FE7-4714-993D-04B86A559172}" type="pres">
      <dgm:prSet presAssocID="{218221A9-4C38-4F17-9344-04F7516440AE}" presName="negativeSpace" presStyleCnt="0"/>
      <dgm:spPr/>
    </dgm:pt>
    <dgm:pt modelId="{82E27E00-3670-49D0-864C-CE6F328784BA}" type="pres">
      <dgm:prSet presAssocID="{218221A9-4C38-4F17-9344-04F7516440AE}" presName="childText" presStyleLbl="conFgAcc1" presStyleIdx="1" presStyleCnt="3" custScaleY="97371" custLinFactNeighborY="-41364">
        <dgm:presLayoutVars>
          <dgm:bulletEnabled val="1"/>
        </dgm:presLayoutVars>
      </dgm:prSet>
      <dgm:spPr/>
    </dgm:pt>
    <dgm:pt modelId="{4FBEA8CE-36EC-4653-AD90-08F2B7C28F2F}" type="pres">
      <dgm:prSet presAssocID="{657C3D9B-04F0-4444-8786-4E19562DC442}" presName="spaceBetweenRectangles" presStyleCnt="0"/>
      <dgm:spPr/>
    </dgm:pt>
    <dgm:pt modelId="{AB243640-CBD1-43F3-9550-87CD853188CF}" type="pres">
      <dgm:prSet presAssocID="{47DE6AAF-E77F-41E5-887E-2B7590088927}" presName="parentLin" presStyleCnt="0"/>
      <dgm:spPr/>
    </dgm:pt>
    <dgm:pt modelId="{537D21AA-C489-45EE-A8B2-F1889B87C301}" type="pres">
      <dgm:prSet presAssocID="{47DE6AAF-E77F-41E5-887E-2B759008892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6324098-4C94-444C-ACA4-D91C5374D090}" type="pres">
      <dgm:prSet presAssocID="{47DE6AAF-E77F-41E5-887E-2B7590088927}" presName="parentText" presStyleLbl="node1" presStyleIdx="2" presStyleCnt="3" custScaleX="39494" custScaleY="98035" custLinFactNeighborX="-100000" custLinFactNeighborY="174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59D56-97BB-4716-9C87-9D28D85A49EB}" type="pres">
      <dgm:prSet presAssocID="{47DE6AAF-E77F-41E5-887E-2B7590088927}" presName="negativeSpace" presStyleCnt="0"/>
      <dgm:spPr/>
    </dgm:pt>
    <dgm:pt modelId="{68FB6DFD-8703-4046-9703-C2FCDB4EF6BF}" type="pres">
      <dgm:prSet presAssocID="{47DE6AAF-E77F-41E5-887E-2B7590088927}" presName="childText" presStyleLbl="conFgAcc1" presStyleIdx="2" presStyleCnt="3" custScaleY="103172" custLinFactNeighborY="-51403">
        <dgm:presLayoutVars>
          <dgm:bulletEnabled val="1"/>
        </dgm:presLayoutVars>
      </dgm:prSet>
      <dgm:spPr/>
    </dgm:pt>
  </dgm:ptLst>
  <dgm:cxnLst>
    <dgm:cxn modelId="{7342DC98-6593-45FB-BEF6-36BB73B11D0F}" srcId="{F72C9C6D-6A51-4247-87A4-1575277B074F}" destId="{218221A9-4C38-4F17-9344-04F7516440AE}" srcOrd="1" destOrd="0" parTransId="{E5A5589F-096F-4E3E-A1BC-D49273B72AB3}" sibTransId="{657C3D9B-04F0-4444-8786-4E19562DC442}"/>
    <dgm:cxn modelId="{0E446707-9453-4FD4-BC78-351F1BEE3AFF}" srcId="{F72C9C6D-6A51-4247-87A4-1575277B074F}" destId="{47DE6AAF-E77F-41E5-887E-2B7590088927}" srcOrd="2" destOrd="0" parTransId="{67AA7693-4FDD-4AA4-B51C-652E8B28A79E}" sibTransId="{D78296D0-EE61-4F7A-BB83-B29F5D0FAF2E}"/>
    <dgm:cxn modelId="{673F727F-BB2F-4833-AFD9-E72732A12C65}" type="presOf" srcId="{F72C9C6D-6A51-4247-87A4-1575277B074F}" destId="{4EDB460E-EA2F-4B80-AEEC-65936D828CCA}" srcOrd="0" destOrd="0" presId="urn:microsoft.com/office/officeart/2005/8/layout/list1"/>
    <dgm:cxn modelId="{0D7EA2C6-6327-4F65-B34E-5C41E7340FB5}" type="presOf" srcId="{218221A9-4C38-4F17-9344-04F7516440AE}" destId="{A8C73946-C8F9-4786-96E6-D3060C361670}" srcOrd="0" destOrd="0" presId="urn:microsoft.com/office/officeart/2005/8/layout/list1"/>
    <dgm:cxn modelId="{DDA24827-781D-420A-805A-95362DA8B5C9}" srcId="{9627A623-F456-49E6-9CEE-DAA3672B5407}" destId="{D4C136E3-2B52-41D4-B355-0A631098C734}" srcOrd="0" destOrd="0" parTransId="{CAAEC522-1EE6-477C-9315-13D95161B2C6}" sibTransId="{542ED1C8-C58B-46C1-8B4B-217383B74ED8}"/>
    <dgm:cxn modelId="{B811D836-AD63-4EDA-9723-767181075CD2}" type="presOf" srcId="{9627A623-F456-49E6-9CEE-DAA3672B5407}" destId="{E7FC8D2D-AAE0-49BA-AE07-D93E3B7B6599}" srcOrd="0" destOrd="0" presId="urn:microsoft.com/office/officeart/2005/8/layout/list1"/>
    <dgm:cxn modelId="{CB9D3F4A-0227-4DF0-8757-0448ED526A12}" type="presOf" srcId="{9627A623-F456-49E6-9CEE-DAA3672B5407}" destId="{F8FFED77-E205-4786-9C92-75818F45B3C3}" srcOrd="1" destOrd="0" presId="urn:microsoft.com/office/officeart/2005/8/layout/list1"/>
    <dgm:cxn modelId="{713E71B4-C7F1-4C99-A285-31F8E42D109C}" type="presOf" srcId="{218221A9-4C38-4F17-9344-04F7516440AE}" destId="{26F08A94-15C6-481E-9154-B20A5FEF7382}" srcOrd="1" destOrd="0" presId="urn:microsoft.com/office/officeart/2005/8/layout/list1"/>
    <dgm:cxn modelId="{CD932D36-ABBF-4337-950C-C43E95D7B95B}" srcId="{F72C9C6D-6A51-4247-87A4-1575277B074F}" destId="{9627A623-F456-49E6-9CEE-DAA3672B5407}" srcOrd="0" destOrd="0" parTransId="{43C58825-5F4F-41D0-8178-5355F73EDE80}" sibTransId="{56A9D455-555B-45DB-96CC-EC3F93F05754}"/>
    <dgm:cxn modelId="{CE06CB27-3016-4178-AC41-097A17C71163}" type="presOf" srcId="{47DE6AAF-E77F-41E5-887E-2B7590088927}" destId="{537D21AA-C489-45EE-A8B2-F1889B87C301}" srcOrd="0" destOrd="0" presId="urn:microsoft.com/office/officeart/2005/8/layout/list1"/>
    <dgm:cxn modelId="{62ACCF19-8D71-4662-A87A-525DF1C2BC61}" type="presOf" srcId="{47DE6AAF-E77F-41E5-887E-2B7590088927}" destId="{B6324098-4C94-444C-ACA4-D91C5374D090}" srcOrd="1" destOrd="0" presId="urn:microsoft.com/office/officeart/2005/8/layout/list1"/>
    <dgm:cxn modelId="{49989055-CDD0-4EA3-8D7C-1315B80A38FE}" type="presOf" srcId="{D4C136E3-2B52-41D4-B355-0A631098C734}" destId="{3F006C1C-44CC-40A3-93A0-4C77B17DE774}" srcOrd="0" destOrd="0" presId="urn:microsoft.com/office/officeart/2005/8/layout/list1"/>
    <dgm:cxn modelId="{E4B4AEF6-EECD-4E4A-A17E-F909E9812213}" type="presParOf" srcId="{4EDB460E-EA2F-4B80-AEEC-65936D828CCA}" destId="{A43CDFDD-DB88-40D3-B31F-08B0A5D02257}" srcOrd="0" destOrd="0" presId="urn:microsoft.com/office/officeart/2005/8/layout/list1"/>
    <dgm:cxn modelId="{EDD9CE46-C0B0-4106-AF62-793A1ACD567F}" type="presParOf" srcId="{A43CDFDD-DB88-40D3-B31F-08B0A5D02257}" destId="{E7FC8D2D-AAE0-49BA-AE07-D93E3B7B6599}" srcOrd="0" destOrd="0" presId="urn:microsoft.com/office/officeart/2005/8/layout/list1"/>
    <dgm:cxn modelId="{0C889BEE-A783-471C-B1BF-975E01230511}" type="presParOf" srcId="{A43CDFDD-DB88-40D3-B31F-08B0A5D02257}" destId="{F8FFED77-E205-4786-9C92-75818F45B3C3}" srcOrd="1" destOrd="0" presId="urn:microsoft.com/office/officeart/2005/8/layout/list1"/>
    <dgm:cxn modelId="{1F932805-922E-42D4-BE41-18AA226AEDBB}" type="presParOf" srcId="{4EDB460E-EA2F-4B80-AEEC-65936D828CCA}" destId="{75FCF280-A800-4A52-9348-48B5CE864AA0}" srcOrd="1" destOrd="0" presId="urn:microsoft.com/office/officeart/2005/8/layout/list1"/>
    <dgm:cxn modelId="{FE299367-6EB2-4CBE-B7CA-D863BB6D1ACC}" type="presParOf" srcId="{4EDB460E-EA2F-4B80-AEEC-65936D828CCA}" destId="{3F006C1C-44CC-40A3-93A0-4C77B17DE774}" srcOrd="2" destOrd="0" presId="urn:microsoft.com/office/officeart/2005/8/layout/list1"/>
    <dgm:cxn modelId="{0934B097-014B-46D2-8C9D-816A1A15B7AB}" type="presParOf" srcId="{4EDB460E-EA2F-4B80-AEEC-65936D828CCA}" destId="{DB434631-6144-4228-8D06-27AB84B1D686}" srcOrd="3" destOrd="0" presId="urn:microsoft.com/office/officeart/2005/8/layout/list1"/>
    <dgm:cxn modelId="{6743CC84-DB12-4F21-A73A-CB04BD820AD9}" type="presParOf" srcId="{4EDB460E-EA2F-4B80-AEEC-65936D828CCA}" destId="{A0BDE4B3-C4CF-48C6-9A36-500B2C3489D7}" srcOrd="4" destOrd="0" presId="urn:microsoft.com/office/officeart/2005/8/layout/list1"/>
    <dgm:cxn modelId="{00539409-34AE-405B-8B0F-1A1E9782C9A7}" type="presParOf" srcId="{A0BDE4B3-C4CF-48C6-9A36-500B2C3489D7}" destId="{A8C73946-C8F9-4786-96E6-D3060C361670}" srcOrd="0" destOrd="0" presId="urn:microsoft.com/office/officeart/2005/8/layout/list1"/>
    <dgm:cxn modelId="{9767179A-4998-4F7C-9F89-C447252721D4}" type="presParOf" srcId="{A0BDE4B3-C4CF-48C6-9A36-500B2C3489D7}" destId="{26F08A94-15C6-481E-9154-B20A5FEF7382}" srcOrd="1" destOrd="0" presId="urn:microsoft.com/office/officeart/2005/8/layout/list1"/>
    <dgm:cxn modelId="{64B0D249-D571-4FEB-8E87-C4281EDC097E}" type="presParOf" srcId="{4EDB460E-EA2F-4B80-AEEC-65936D828CCA}" destId="{01F7E01B-2FE7-4714-993D-04B86A559172}" srcOrd="5" destOrd="0" presId="urn:microsoft.com/office/officeart/2005/8/layout/list1"/>
    <dgm:cxn modelId="{BC9E5584-547F-465B-BAF4-FCF437BE327A}" type="presParOf" srcId="{4EDB460E-EA2F-4B80-AEEC-65936D828CCA}" destId="{82E27E00-3670-49D0-864C-CE6F328784BA}" srcOrd="6" destOrd="0" presId="urn:microsoft.com/office/officeart/2005/8/layout/list1"/>
    <dgm:cxn modelId="{603D7E95-4FA0-45B5-A353-87CF73232C68}" type="presParOf" srcId="{4EDB460E-EA2F-4B80-AEEC-65936D828CCA}" destId="{4FBEA8CE-36EC-4653-AD90-08F2B7C28F2F}" srcOrd="7" destOrd="0" presId="urn:microsoft.com/office/officeart/2005/8/layout/list1"/>
    <dgm:cxn modelId="{7CECFBDB-CB8F-4B25-A97E-F659ED8A7701}" type="presParOf" srcId="{4EDB460E-EA2F-4B80-AEEC-65936D828CCA}" destId="{AB243640-CBD1-43F3-9550-87CD853188CF}" srcOrd="8" destOrd="0" presId="urn:microsoft.com/office/officeart/2005/8/layout/list1"/>
    <dgm:cxn modelId="{06FE59CB-2B75-49DD-82F4-A1DE05EB41C1}" type="presParOf" srcId="{AB243640-CBD1-43F3-9550-87CD853188CF}" destId="{537D21AA-C489-45EE-A8B2-F1889B87C301}" srcOrd="0" destOrd="0" presId="urn:microsoft.com/office/officeart/2005/8/layout/list1"/>
    <dgm:cxn modelId="{995425D5-F9D1-401C-9AB8-0825D8DB6E82}" type="presParOf" srcId="{AB243640-CBD1-43F3-9550-87CD853188CF}" destId="{B6324098-4C94-444C-ACA4-D91C5374D090}" srcOrd="1" destOrd="0" presId="urn:microsoft.com/office/officeart/2005/8/layout/list1"/>
    <dgm:cxn modelId="{B09D3AF9-77CF-47CE-AB8B-4C8985D8ABDA}" type="presParOf" srcId="{4EDB460E-EA2F-4B80-AEEC-65936D828CCA}" destId="{A0859D56-97BB-4716-9C87-9D28D85A49EB}" srcOrd="9" destOrd="0" presId="urn:microsoft.com/office/officeart/2005/8/layout/list1"/>
    <dgm:cxn modelId="{7B62EA73-4A0E-4197-997C-F4EC47D4D93E}" type="presParOf" srcId="{4EDB460E-EA2F-4B80-AEEC-65936D828CCA}" destId="{68FB6DFD-8703-4046-9703-C2FCDB4EF6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6C1C-44CC-40A3-93A0-4C77B17DE774}">
      <dsp:nvSpPr>
        <dsp:cNvPr id="0" name=""/>
        <dsp:cNvSpPr/>
      </dsp:nvSpPr>
      <dsp:spPr>
        <a:xfrm>
          <a:off x="0" y="597354"/>
          <a:ext cx="8280920" cy="9717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2691" tIns="853948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0" y="597354"/>
        <a:ext cx="8280920" cy="971714"/>
      </dsp:txXfrm>
    </dsp:sp>
    <dsp:sp modelId="{F8FFED77-E205-4786-9C92-75818F45B3C3}">
      <dsp:nvSpPr>
        <dsp:cNvPr id="0" name=""/>
        <dsp:cNvSpPr/>
      </dsp:nvSpPr>
      <dsp:spPr>
        <a:xfrm>
          <a:off x="0" y="471054"/>
          <a:ext cx="2289326" cy="118653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Составление проекта бюджета</a:t>
          </a:r>
          <a:endParaRPr lang="ru-RU" sz="20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528976"/>
        <a:ext cx="2173482" cy="1070693"/>
      </dsp:txXfrm>
    </dsp:sp>
    <dsp:sp modelId="{82E27E00-3670-49D0-864C-CE6F328784BA}">
      <dsp:nvSpPr>
        <dsp:cNvPr id="0" name=""/>
        <dsp:cNvSpPr/>
      </dsp:nvSpPr>
      <dsp:spPr>
        <a:xfrm>
          <a:off x="0" y="2313256"/>
          <a:ext cx="8280920" cy="10060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F08A94-15C6-481E-9154-B20A5FEF7382}">
      <dsp:nvSpPr>
        <dsp:cNvPr id="0" name=""/>
        <dsp:cNvSpPr/>
      </dsp:nvSpPr>
      <dsp:spPr>
        <a:xfrm>
          <a:off x="0" y="2206840"/>
          <a:ext cx="2289326" cy="1186537"/>
        </a:xfrm>
        <a:prstGeom prst="roundRect">
          <a:avLst/>
        </a:prstGeom>
        <a:gradFill rotWithShape="0">
          <a:gsLst>
            <a:gs pos="0">
              <a:srgbClr val="43D126"/>
            </a:gs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Рассмотрение проекта бюджета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2264762"/>
        <a:ext cx="2173482" cy="1070693"/>
      </dsp:txXfrm>
    </dsp:sp>
    <dsp:sp modelId="{68FB6DFD-8703-4046-9703-C2FCDB4EF6BF}">
      <dsp:nvSpPr>
        <dsp:cNvPr id="0" name=""/>
        <dsp:cNvSpPr/>
      </dsp:nvSpPr>
      <dsp:spPr>
        <a:xfrm>
          <a:off x="0" y="3902580"/>
          <a:ext cx="8280920" cy="10659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324098-4C94-444C-ACA4-D91C5374D090}">
      <dsp:nvSpPr>
        <dsp:cNvPr id="0" name=""/>
        <dsp:cNvSpPr/>
      </dsp:nvSpPr>
      <dsp:spPr>
        <a:xfrm>
          <a:off x="0" y="3843426"/>
          <a:ext cx="2289326" cy="1186537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Утверждение проекта бюджета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3901348"/>
        <a:ext cx="2173482" cy="1070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0.23251</cdr:y>
    </cdr:from>
    <cdr:to>
      <cdr:x>0.85666</cdr:x>
      <cdr:y>0.94414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-216000" y="616553"/>
          <a:ext cx="3624075" cy="188703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0.00518</cdr:x>
      <cdr:y>0.21987</cdr:y>
    </cdr:from>
    <cdr:to>
      <cdr:x>0.85838</cdr:x>
      <cdr:y>0.9327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21903" y="583035"/>
          <a:ext cx="3609437" cy="1890219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0.20141</cdr:y>
    </cdr:from>
    <cdr:to>
      <cdr:x>0.86445</cdr:x>
      <cdr:y>0.95044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34081"/>
          <a:ext cx="3657030" cy="1986211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0.21929</cdr:y>
    </cdr:from>
    <cdr:to>
      <cdr:x>0.86327</cdr:x>
      <cdr:y>0.94326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81481"/>
          <a:ext cx="3652038" cy="1919759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0.2029</cdr:y>
    </cdr:from>
    <cdr:to>
      <cdr:x>0.86327</cdr:x>
      <cdr:y>0.94967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38030"/>
          <a:ext cx="3652038" cy="1980218"/>
        </a:xfrm>
        <a:prstGeom xmlns:a="http://schemas.openxmlformats.org/drawingml/2006/main" prst="rect">
          <a:avLst/>
        </a:prstGeom>
      </cdr:spPr>
    </cdr:pic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0.24793</cdr:y>
    </cdr:from>
    <cdr:to>
      <cdr:x>0.86327</cdr:x>
      <cdr:y>0.95115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-2445160" y="657439"/>
          <a:ext cx="3652038" cy="1864736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0.21929</cdr:y>
    </cdr:from>
    <cdr:to>
      <cdr:x>0.86327</cdr:x>
      <cdr:y>0.94326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81481"/>
          <a:ext cx="3652038" cy="1919759"/>
        </a:xfrm>
        <a:prstGeom xmlns:a="http://schemas.openxmlformats.org/drawingml/2006/main" prst="rect">
          <a:avLst/>
        </a:prstGeom>
      </cdr:spPr>
    </cdr:pic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0.02689</cdr:x>
      <cdr:y>0.21408</cdr:y>
    </cdr:from>
    <cdr:to>
      <cdr:x>0.8345</cdr:x>
      <cdr:y>0.94817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831" y="551239"/>
          <a:ext cx="3689400" cy="1890210"/>
        </a:xfrm>
        <a:prstGeom xmlns:a="http://schemas.openxmlformats.org/drawingml/2006/main" prst="rect">
          <a:avLst/>
        </a:prstGeom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0.02935</cdr:x>
      <cdr:y>0.2101</cdr:y>
    </cdr:from>
    <cdr:to>
      <cdr:x>0.83162</cdr:x>
      <cdr:y>0.96575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35014" y="538886"/>
          <a:ext cx="3690411" cy="1938165"/>
        </a:xfrm>
        <a:prstGeom xmlns:a="http://schemas.openxmlformats.org/drawingml/2006/main" prst="rect">
          <a:avLst/>
        </a:prstGeom>
      </cdr:spPr>
    </cdr:pic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0.21442</cdr:y>
    </cdr:from>
    <cdr:to>
      <cdr:x>0.86327</cdr:x>
      <cdr:y>0.93839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68580"/>
          <a:ext cx="3652038" cy="1919759"/>
        </a:xfrm>
        <a:prstGeom xmlns:a="http://schemas.openxmlformats.org/drawingml/2006/main" prst="rect">
          <a:avLst/>
        </a:prstGeom>
      </cdr:spPr>
    </cdr:pic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0.2029</cdr:y>
    </cdr:from>
    <cdr:to>
      <cdr:x>0.86327</cdr:x>
      <cdr:y>0.94967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38032"/>
          <a:ext cx="3652038" cy="1980218"/>
        </a:xfrm>
        <a:prstGeom xmlns:a="http://schemas.openxmlformats.org/drawingml/2006/main" prst="rect">
          <a:avLst/>
        </a:prstGeom>
      </cdr:spPr>
    </cdr:pic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0.22064</cdr:y>
    </cdr:from>
    <cdr:to>
      <cdr:x>0.86327</cdr:x>
      <cdr:y>0.92386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85066"/>
          <a:ext cx="3652054" cy="1864732"/>
        </a:xfrm>
        <a:prstGeom xmlns:a="http://schemas.openxmlformats.org/drawingml/2006/main" prst="rect">
          <a:avLst/>
        </a:prstGeom>
      </cdr:spPr>
    </cdr:pic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0.21442</cdr:y>
    </cdr:from>
    <cdr:to>
      <cdr:x>0.86327</cdr:x>
      <cdr:y>0.93839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68580"/>
          <a:ext cx="3652038" cy="1919759"/>
        </a:xfrm>
        <a:prstGeom xmlns:a="http://schemas.openxmlformats.org/drawingml/2006/main" prst="rect">
          <a:avLst/>
        </a:prstGeom>
      </cdr:spPr>
    </cdr:pic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0.2029</cdr:y>
    </cdr:from>
    <cdr:to>
      <cdr:x>0.86327</cdr:x>
      <cdr:y>0.94967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538032"/>
          <a:ext cx="3652038" cy="1980218"/>
        </a:xfrm>
        <a:prstGeom xmlns:a="http://schemas.openxmlformats.org/drawingml/2006/main" prst="rect">
          <a:avLst/>
        </a:prstGeom>
      </cdr:spPr>
    </cdr:pic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0.00073</cdr:x>
      <cdr:y>0.22544</cdr:y>
    </cdr:from>
    <cdr:to>
      <cdr:x>0.864</cdr:x>
      <cdr:y>0.92866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085" y="597802"/>
          <a:ext cx="3652038" cy="186473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137A86-F240-49D7-9D63-C2A85342C9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21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18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7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0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0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1E30A-3CE8-4E1A-BA70-C5051F0E9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22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BBE36-5433-4365-9BC1-FBCB4C263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70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B9227-5B98-479C-AD8A-4E44BB190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9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B13FD-1BEC-4CDA-8425-CCFB2E10E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72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58AA2-29D9-428C-9390-D502981BC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0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90960-EF4C-49D3-A4E5-C70BDF4C5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98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D6E88-548E-489D-AF00-C96CC6C87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58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1F30A-78BE-4B63-AE5D-730CD9C47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544CD-49D6-4BCD-A4E0-F037D6BFC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49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004E9-3B9B-471E-BFD9-F1621D217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91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B88E0-33A9-4E4E-BC12-C7C2F92E6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493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0080-679F-44F7-9008-A3037B8CB9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AD586-5BA2-4A29-A9FB-10706F6EA58B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00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22006-297F-4971-8272-4C2676CCD4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A4CDE-3E0B-40E7-AF1F-04094F9D5B5A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6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C82C9C-685F-4024-8B35-0F97E7DEAE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5EC6-92FF-4973-83BF-C3CD0B03602D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59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" name="bk object 17"/>
          <p:cNvSpPr>
            <a:spLocks noChangeArrowheads="1"/>
          </p:cNvSpPr>
          <p:nvPr/>
        </p:nvSpPr>
        <p:spPr bwMode="auto">
          <a:xfrm>
            <a:off x="1000125" y="17463"/>
            <a:ext cx="8143875" cy="10906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bk object 18"/>
          <p:cNvSpPr>
            <a:spLocks noChangeArrowheads="1"/>
          </p:cNvSpPr>
          <p:nvPr/>
        </p:nvSpPr>
        <p:spPr bwMode="auto">
          <a:xfrm>
            <a:off x="1319213" y="84138"/>
            <a:ext cx="5175250" cy="6223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bk object 19"/>
          <p:cNvSpPr>
            <a:spLocks noChangeArrowheads="1"/>
          </p:cNvSpPr>
          <p:nvPr/>
        </p:nvSpPr>
        <p:spPr bwMode="auto">
          <a:xfrm>
            <a:off x="6121400" y="84138"/>
            <a:ext cx="465138" cy="6223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bk object 20"/>
          <p:cNvSpPr>
            <a:spLocks noChangeArrowheads="1"/>
          </p:cNvSpPr>
          <p:nvPr/>
        </p:nvSpPr>
        <p:spPr bwMode="auto">
          <a:xfrm>
            <a:off x="6215063" y="84138"/>
            <a:ext cx="2743200" cy="6223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bk object 21"/>
          <p:cNvSpPr>
            <a:spLocks noChangeArrowheads="1"/>
          </p:cNvSpPr>
          <p:nvPr/>
        </p:nvSpPr>
        <p:spPr bwMode="auto">
          <a:xfrm>
            <a:off x="6978650" y="419100"/>
            <a:ext cx="449263" cy="62388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754E51-06D8-479F-BA61-086DDFD3F06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5A435-BA02-47CD-80F9-C7881C3AA0A7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64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97E900-1C51-4FD4-89E5-6FBE095863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A7146-739C-44F5-A7DA-38D3CD920689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86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964" y="274639"/>
            <a:ext cx="8230073" cy="16065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276225"/>
          </a:xfrm>
        </p:spPr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276225"/>
          </a:xfrm>
        </p:spPr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334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F9542C4-5F37-42C1-86F3-C884ECB16B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268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6F2D62A-BAC5-4A75-9E19-BA1A55558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7" name="Holder 2"/>
          <p:cNvSpPr>
            <a:spLocks noGrp="1"/>
          </p:cNvSpPr>
          <p:nvPr>
            <p:ph type="title"/>
          </p:nvPr>
        </p:nvSpPr>
        <p:spPr bwMode="auto">
          <a:xfrm>
            <a:off x="174625" y="139700"/>
            <a:ext cx="87947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 smtClean="0"/>
          </a:p>
        </p:txBody>
      </p:sp>
      <p:sp>
        <p:nvSpPr>
          <p:cNvPr id="1028" name="Holder 3"/>
          <p:cNvSpPr>
            <a:spLocks noGrp="1"/>
          </p:cNvSpPr>
          <p:nvPr>
            <p:ph type="body" idx="1"/>
          </p:nvPr>
        </p:nvSpPr>
        <p:spPr bwMode="auto">
          <a:xfrm>
            <a:off x="257175" y="1536700"/>
            <a:ext cx="86296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6386BA-E1C8-4462-9405-3C4E7D5241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3/21/2018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01100" y="6513513"/>
            <a:ext cx="361950" cy="669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400" fontAlgn="auto">
              <a:spcBef>
                <a:spcPts val="0"/>
              </a:spcBef>
              <a:spcAft>
                <a:spcPts val="0"/>
              </a:spcAft>
              <a:defRPr sz="2200" b="1" spc="-15">
                <a:latin typeface="Arial"/>
                <a:cs typeface="Arial"/>
              </a:defRPr>
            </a:lvl1pPr>
          </a:lstStyle>
          <a:p>
            <a:pPr>
              <a:defRPr/>
            </a:pPr>
            <a:fld id="{87339A77-940D-4CC5-998D-0ABDB4325EA1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1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29.jpeg"/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2.jpeg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.xml"/><Relationship Id="rId11" Type="http://schemas.openxmlformats.org/officeDocument/2006/relationships/image" Target="../media/image27.jpeg"/><Relationship Id="rId5" Type="http://schemas.openxmlformats.org/officeDocument/2006/relationships/chart" Target="../charts/chart2.xml"/><Relationship Id="rId15" Type="http://schemas.openxmlformats.org/officeDocument/2006/relationships/image" Target="../media/image31.jpeg"/><Relationship Id="rId10" Type="http://schemas.openxmlformats.org/officeDocument/2006/relationships/oleObject" Target="../embeddings/oleObject2.bin"/><Relationship Id="rId4" Type="http://schemas.openxmlformats.org/officeDocument/2006/relationships/chart" Target="../charts/chart1.xml"/><Relationship Id="rId9" Type="http://schemas.openxmlformats.org/officeDocument/2006/relationships/image" Target="../media/image24.emf"/><Relationship Id="rId1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chart" Target="../charts/chart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jpeg"/><Relationship Id="rId11" Type="http://schemas.openxmlformats.org/officeDocument/2006/relationships/image" Target="../media/image33.png"/><Relationship Id="rId5" Type="http://schemas.openxmlformats.org/officeDocument/2006/relationships/chart" Target="../charts/chart6.xml"/><Relationship Id="rId10" Type="http://schemas.openxmlformats.org/officeDocument/2006/relationships/image" Target="../media/image9.png"/><Relationship Id="rId4" Type="http://schemas.openxmlformats.org/officeDocument/2006/relationships/chart" Target="../charts/chart5.xml"/><Relationship Id="rId9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chart" Target="../charts/chart7.xml"/><Relationship Id="rId7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2.xml"/><Relationship Id="rId11" Type="http://schemas.openxmlformats.org/officeDocument/2006/relationships/image" Target="../media/image27.jpeg"/><Relationship Id="rId5" Type="http://schemas.openxmlformats.org/officeDocument/2006/relationships/chart" Target="../charts/chart11.xml"/><Relationship Id="rId10" Type="http://schemas.openxmlformats.org/officeDocument/2006/relationships/oleObject" Target="../embeddings/oleObject6.bin"/><Relationship Id="rId4" Type="http://schemas.openxmlformats.org/officeDocument/2006/relationships/chart" Target="../charts/chart10.xml"/><Relationship Id="rId9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image" Target="../media/image27.jpeg"/><Relationship Id="rId3" Type="http://schemas.openxmlformats.org/officeDocument/2006/relationships/image" Target="../media/image9.pn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1.jpeg"/><Relationship Id="rId1" Type="http://schemas.openxmlformats.org/officeDocument/2006/relationships/vmlDrawing" Target="../drawings/vmlDrawing4.vml"/><Relationship Id="rId6" Type="http://schemas.openxmlformats.org/officeDocument/2006/relationships/chart" Target="../charts/chart15.xml"/><Relationship Id="rId11" Type="http://schemas.openxmlformats.org/officeDocument/2006/relationships/image" Target="../media/image42.jpg"/><Relationship Id="rId5" Type="http://schemas.openxmlformats.org/officeDocument/2006/relationships/chart" Target="../charts/chart14.xml"/><Relationship Id="rId15" Type="http://schemas.openxmlformats.org/officeDocument/2006/relationships/image" Target="../media/image43.jpg"/><Relationship Id="rId10" Type="http://schemas.openxmlformats.org/officeDocument/2006/relationships/image" Target="../media/image29.jpeg"/><Relationship Id="rId4" Type="http://schemas.openxmlformats.org/officeDocument/2006/relationships/chart" Target="../charts/chart13.xml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object 2"/>
          <p:cNvSpPr>
            <a:spLocks noChangeArrowheads="1"/>
          </p:cNvSpPr>
          <p:nvPr/>
        </p:nvSpPr>
        <p:spPr bwMode="auto">
          <a:xfrm>
            <a:off x="306000" y="1538790"/>
            <a:ext cx="8532000" cy="37742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4" name="object 5"/>
          <p:cNvSpPr txBox="1">
            <a:spLocks noChangeArrowheads="1"/>
          </p:cNvSpPr>
          <p:nvPr/>
        </p:nvSpPr>
        <p:spPr bwMode="auto">
          <a:xfrm>
            <a:off x="414000" y="1843200"/>
            <a:ext cx="8316000" cy="315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indent="-127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БЮДЖЕТ</a:t>
            </a: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Нигирского сельского поселения на 2018 г. и</a:t>
            </a: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плановый период 2019-2020 гг.</a:t>
            </a:r>
          </a:p>
          <a:p>
            <a:pPr algn="ctr" eaLnBrk="1" hangingPunct="1">
              <a:lnSpc>
                <a:spcPts val="4088"/>
              </a:lnSpc>
              <a:tabLst/>
              <a:defRPr/>
            </a:pPr>
            <a:endParaRPr lang="ru-RU" alt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БЮДЖЕТ ДЛЯ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40378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8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9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</a:p>
            </p:txBody>
          </p:sp>
        </p:grpSp>
        <p:sp>
          <p:nvSpPr>
            <p:cNvPr id="5" name="object 5"/>
            <p:cNvSpPr txBox="1"/>
            <p:nvPr/>
          </p:nvSpPr>
          <p:spPr>
            <a:xfrm>
              <a:off x="90488" y="457200"/>
              <a:ext cx="8928100" cy="72327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Бюджет </a:t>
              </a:r>
              <a:r>
                <a:rPr lang="ru-RU" sz="2300" b="1" i="1" dirty="0" err="1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Нигирского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сельского поселения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 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2018 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г. и плановый период 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2019-2020 гг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.</a:t>
              </a:r>
              <a:endParaRPr sz="2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6148" name="object 6"/>
          <p:cNvSpPr>
            <a:spLocks noChangeArrowheads="1"/>
          </p:cNvSpPr>
          <p:nvPr/>
        </p:nvSpPr>
        <p:spPr bwMode="auto">
          <a:xfrm>
            <a:off x="36513" y="1447800"/>
            <a:ext cx="9070975" cy="16764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149" name="object 7"/>
          <p:cNvSpPr txBox="1">
            <a:spLocks noChangeArrowheads="1"/>
          </p:cNvSpPr>
          <p:nvPr/>
        </p:nvSpPr>
        <p:spPr bwMode="auto">
          <a:xfrm>
            <a:off x="90488" y="3200400"/>
            <a:ext cx="8928100" cy="332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5921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34988" eaLnBrk="1" hangingPunct="1">
              <a:lnSpc>
                <a:spcPts val="2163"/>
              </a:lnSpc>
              <a:defRPr/>
            </a:pPr>
            <a:r>
              <a:rPr lang="ru-RU" altLang="ru-RU" b="1" i="1" dirty="0" smtClean="0">
                <a:solidFill>
                  <a:prstClr val="black"/>
                </a:solidFill>
                <a:latin typeface="Arial" charset="0"/>
              </a:rPr>
              <a:t>Цель создания: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Ознакомление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граждан с основными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положениями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решения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Совета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депутатов </a:t>
            </a: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Нигирского сельского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поселения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.12.2017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70-199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«О бюджете Нигирского сельского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поселения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год и плановый период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2020 			годов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alt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3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ctr" eaLnBrk="1" hangingPunct="1">
              <a:defRPr/>
            </a:pPr>
            <a:endParaRPr lang="ru-RU" altLang="ru-RU" sz="1000" b="1" dirty="0">
              <a:solidFill>
                <a:prstClr val="black"/>
              </a:solidFill>
              <a:latin typeface="Arial" charset="0"/>
            </a:endParaRPr>
          </a:p>
          <a:p>
            <a:pPr marL="534988" eaLnBrk="1" hangingPunct="1">
              <a:defRPr/>
            </a:pPr>
            <a:r>
              <a:rPr lang="ru-RU" altLang="ru-RU" b="1" i="1" dirty="0">
                <a:solidFill>
                  <a:prstClr val="black"/>
                </a:solidFill>
                <a:latin typeface="Arial" charset="0"/>
              </a:rPr>
              <a:t>Структура </a:t>
            </a:r>
            <a:r>
              <a:rPr lang="ru-RU" altLang="ru-RU" b="1" i="1" dirty="0" smtClean="0">
                <a:solidFill>
                  <a:prstClr val="black"/>
                </a:solidFill>
                <a:latin typeface="Arial" charset="0"/>
              </a:rPr>
              <a:t>отчета:</a:t>
            </a:r>
            <a:endParaRPr lang="ru-RU" altLang="ru-RU" i="1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Вводная часть 		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3-11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Сбалансированность бюджета поселения 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12</a:t>
            </a: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Доходы бюджета поселения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13-20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Расходы бюджета поселения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21-27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38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Заключительная часть 	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28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335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00" y="1083600"/>
            <a:ext cx="3763071" cy="5407200"/>
          </a:xfrm>
          <a:prstGeom prst="rect">
            <a:avLst/>
          </a:prstGeom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30400" y="1597416"/>
            <a:ext cx="2811430" cy="5401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7724" tIns="38862" rIns="77724" bIns="3886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500" b="1" i="1" dirty="0"/>
              <a:t>Население </a:t>
            </a:r>
            <a:r>
              <a:rPr lang="ru-RU" altLang="ru-RU" sz="1500" b="1" i="1" dirty="0" smtClean="0"/>
              <a:t>(на </a:t>
            </a:r>
            <a:r>
              <a:rPr lang="ru-RU" altLang="ru-RU" sz="1500" b="1" i="1" dirty="0" smtClean="0"/>
              <a:t>01.01.2017 г</a:t>
            </a:r>
            <a:r>
              <a:rPr lang="ru-RU" altLang="ru-RU" sz="1500" b="1" i="1" dirty="0" smtClean="0"/>
              <a:t>.)</a:t>
            </a: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352 человека</a:t>
            </a:r>
            <a:endParaRPr lang="ru-RU" altLang="ru-RU" sz="1500" b="1" i="1" dirty="0">
              <a:solidFill>
                <a:srgbClr val="FF0066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1823" y="2528900"/>
            <a:ext cx="3311525" cy="77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24" tIns="38862" rIns="77724" bIns="3886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500" b="1" i="1" dirty="0" smtClean="0"/>
              <a:t>2 </a:t>
            </a:r>
            <a:r>
              <a:rPr lang="ru-RU" altLang="ru-RU" sz="1500" b="1" i="1" dirty="0"/>
              <a:t>сельских населённых </a:t>
            </a:r>
            <a:r>
              <a:rPr lang="ru-RU" altLang="ru-RU" sz="1500" b="1" i="1" dirty="0" smtClean="0"/>
              <a:t>пункта:</a:t>
            </a: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село </a:t>
            </a:r>
            <a:r>
              <a:rPr lang="ru-RU" altLang="ru-RU" sz="1500" b="1" i="1" dirty="0" err="1" smtClean="0">
                <a:solidFill>
                  <a:srgbClr val="FF0066"/>
                </a:solidFill>
              </a:rPr>
              <a:t>Нигирь</a:t>
            </a:r>
            <a:endParaRPr lang="ru-RU" altLang="ru-RU" sz="1500" b="1" i="1" dirty="0" smtClean="0">
              <a:solidFill>
                <a:srgbClr val="FF0066"/>
              </a:solidFill>
            </a:endParaRP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село </a:t>
            </a:r>
            <a:r>
              <a:rPr lang="ru-RU" altLang="ru-RU" sz="1500" b="1" i="1" dirty="0" err="1" smtClean="0">
                <a:solidFill>
                  <a:srgbClr val="FF0066"/>
                </a:solidFill>
              </a:rPr>
              <a:t>Виданово</a:t>
            </a:r>
            <a:endParaRPr lang="ru-RU" altLang="ru-RU" sz="1500" b="1" i="1" dirty="0">
              <a:solidFill>
                <a:srgbClr val="FF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32"/>
            <p:cNvSpPr>
              <a:spLocks noChangeArrowheads="1"/>
            </p:cNvSpPr>
            <p:nvPr/>
          </p:nvSpPr>
          <p:spPr bwMode="auto">
            <a:xfrm>
              <a:off x="2162778" y="334800"/>
              <a:ext cx="4809395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Нигирское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сельское поселение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" y="3524400"/>
            <a:ext cx="8437055" cy="29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/>
          <p:cNvSpPr>
            <a:spLocks noChangeArrowheads="1"/>
          </p:cNvSpPr>
          <p:nvPr/>
        </p:nvSpPr>
        <p:spPr bwMode="auto">
          <a:xfrm>
            <a:off x="14288" y="22225"/>
            <a:ext cx="9129712" cy="68357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7172" name="object 20"/>
          <p:cNvSpPr txBox="1">
            <a:spLocks noChangeArrowheads="1"/>
          </p:cNvSpPr>
          <p:nvPr/>
        </p:nvSpPr>
        <p:spPr bwMode="auto">
          <a:xfrm>
            <a:off x="4121949" y="1656767"/>
            <a:ext cx="4842597" cy="21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indent="3175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9000"/>
              </a:lnSpc>
              <a:spcBef>
                <a:spcPct val="0"/>
              </a:spcBef>
            </a:pPr>
            <a:r>
              <a:rPr lang="ru-RU" altLang="ru-RU" sz="2300" b="1" i="1" dirty="0" smtClean="0">
                <a:latin typeface="Arial" charset="0"/>
              </a:rPr>
              <a:t>Администрация</a:t>
            </a:r>
          </a:p>
          <a:p>
            <a:pPr algn="ctr" eaLnBrk="1" hangingPunct="1">
              <a:lnSpc>
                <a:spcPct val="99000"/>
              </a:lnSpc>
              <a:spcBef>
                <a:spcPct val="0"/>
              </a:spcBef>
            </a:pPr>
            <a:r>
              <a:rPr lang="ru-RU" altLang="ru-RU" sz="2300" b="1" i="1" dirty="0" smtClean="0">
                <a:latin typeface="Arial" charset="0"/>
              </a:rPr>
              <a:t>сельского поселения </a:t>
            </a:r>
            <a:r>
              <a:rPr lang="ru-RU" altLang="ru-RU" sz="2300" b="1" i="1" dirty="0">
                <a:latin typeface="Arial" charset="0"/>
              </a:rPr>
              <a:t>–</a:t>
            </a:r>
            <a:r>
              <a:rPr lang="ru-RU" altLang="ru-RU" sz="2300" b="1" dirty="0">
                <a:latin typeface="Arial" charset="0"/>
              </a:rPr>
              <a:t> </a:t>
            </a:r>
            <a:r>
              <a:rPr lang="ru-RU" altLang="ru-RU" sz="2300" dirty="0" smtClean="0">
                <a:latin typeface="+mn-lt"/>
              </a:rPr>
              <a:t>орган исполнительной власти, осуществляющий </a:t>
            </a:r>
            <a:r>
              <a:rPr lang="ru-RU" sz="2300" dirty="0" smtClean="0">
                <a:latin typeface="+mn-lt"/>
              </a:rPr>
              <a:t>исполнительно-распорядительные </a:t>
            </a:r>
            <a:r>
              <a:rPr lang="ru-RU" sz="2300" dirty="0">
                <a:latin typeface="+mn-lt"/>
              </a:rPr>
              <a:t>функции на территории сельского поселения</a:t>
            </a:r>
            <a:endParaRPr lang="ru-RU" altLang="ru-RU" sz="2300" dirty="0">
              <a:latin typeface="+mn-l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70536"/>
              </p:ext>
            </p:extLst>
          </p:nvPr>
        </p:nvGraphicFramePr>
        <p:xfrm>
          <a:off x="350838" y="4138254"/>
          <a:ext cx="8429626" cy="235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9074"/>
                <a:gridCol w="927103"/>
                <a:gridCol w="4073449"/>
              </a:tblGrid>
              <a:tr h="396432">
                <a:tc gridSpan="3">
                  <a:txBody>
                    <a:bodyPr/>
                    <a:lstStyle/>
                    <a:p>
                      <a:pPr marL="264922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+mn-lt"/>
                          <a:cs typeface="Arial"/>
                        </a:rPr>
                        <a:t>Кон</a:t>
                      </a:r>
                      <a:r>
                        <a:rPr sz="1800" b="1" spc="-3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5" dirty="0">
                          <a:latin typeface="+mn-lt"/>
                          <a:cs typeface="Arial"/>
                        </a:rPr>
                        <a:t>к</a:t>
                      </a:r>
                      <a:r>
                        <a:rPr sz="1800" b="1" spc="-3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ная</a:t>
                      </a:r>
                      <a:r>
                        <a:rPr sz="1800" b="1" spc="2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ин</a:t>
                      </a:r>
                      <a:r>
                        <a:rPr sz="1800" b="1" spc="-60" dirty="0">
                          <a:latin typeface="+mn-lt"/>
                          <a:cs typeface="Arial"/>
                        </a:rPr>
                        <a:t>ф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spc="-25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20" dirty="0">
                          <a:latin typeface="+mn-lt"/>
                          <a:cs typeface="Arial"/>
                        </a:rPr>
                        <a:t>м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ац</a:t>
                      </a:r>
                      <a:r>
                        <a:rPr sz="1800" b="1" spc="5" dirty="0">
                          <a:latin typeface="+mn-lt"/>
                          <a:cs typeface="Arial"/>
                        </a:rPr>
                        <a:t>и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я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90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Глава сельского поселения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Кущ Алексей Владимирович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6672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0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-5" dirty="0">
                          <a:latin typeface="+mn-lt"/>
                          <a:cs typeface="Arial"/>
                        </a:rPr>
                        <a:t>д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682447</a:t>
                      </a:r>
                      <a:endParaRPr lang="ru-RU" sz="18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800" b="1" i="1" u="sng" baseline="300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 cap="flat" cmpd="sng" algn="ctr">
                      <a:solidFill>
                        <a:srgbClr val="EEF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Нигирь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 Школьная, д. 20</a:t>
                      </a:r>
                      <a:endParaRPr sz="1800" b="1" i="1" u="sng" baseline="300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EF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A"/>
                    </a:solidFill>
                  </a:tcPr>
                </a:tc>
              </a:tr>
              <a:tr h="332902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90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л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ф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,</a:t>
                      </a:r>
                      <a:r>
                        <a:rPr sz="1800" b="1" spc="4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фа</a:t>
                      </a:r>
                      <a:r>
                        <a:rPr sz="1800" b="1" spc="-25" dirty="0">
                          <a:latin typeface="+mn-lt"/>
                          <a:cs typeface="Arial"/>
                        </a:rPr>
                        <a:t>к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8(42135)39-7-24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0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-5" dirty="0">
                          <a:latin typeface="+mn-lt"/>
                          <a:cs typeface="Arial"/>
                        </a:rPr>
                        <a:t>д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r>
                        <a:rPr sz="1800" b="1" spc="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45" dirty="0">
                          <a:latin typeface="+mn-lt"/>
                          <a:cs typeface="Arial"/>
                        </a:rPr>
                        <a:t>э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л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ек</a:t>
                      </a:r>
                      <a:r>
                        <a:rPr sz="1800" b="1" spc="-1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ой</a:t>
                      </a:r>
                      <a:r>
                        <a:rPr sz="1800" b="1" spc="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п</a:t>
                      </a:r>
                      <a:r>
                        <a:rPr sz="1800" b="1" spc="-45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ч</a:t>
                      </a:r>
                      <a:r>
                        <a:rPr sz="1800" b="1" spc="-20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ы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en-US" sz="1800" b="1" i="1" u="non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nigir@nikoladm.ru</a:t>
                      </a:r>
                      <a:endParaRPr sz="1800" b="1" i="1" u="none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8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ru-RU" sz="1800" b="1" spc="-35" dirty="0" smtClean="0">
                          <a:latin typeface="+mn-lt"/>
                          <a:cs typeface="Arial"/>
                        </a:rPr>
                        <a:t>Р</a:t>
                      </a:r>
                      <a:r>
                        <a:rPr lang="ru-RU" sz="1800" b="1" spc="-25" dirty="0" smtClean="0">
                          <a:latin typeface="+mn-lt"/>
                          <a:cs typeface="Arial"/>
                        </a:rPr>
                        <a:t>е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жим</a:t>
                      </a:r>
                      <a:r>
                        <a:rPr lang="ru-RU" sz="1800" b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ра</a:t>
                      </a:r>
                      <a:r>
                        <a:rPr lang="ru-RU" sz="1800" b="1" spc="-5" dirty="0" smtClean="0">
                          <a:latin typeface="+mn-lt"/>
                          <a:cs typeface="Arial"/>
                        </a:rPr>
                        <a:t>б</a:t>
                      </a:r>
                      <a:r>
                        <a:rPr lang="ru-RU" sz="1800" b="1" spc="-40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spc="-15" dirty="0" smtClean="0">
                          <a:latin typeface="+mn-lt"/>
                          <a:cs typeface="Arial"/>
                        </a:rPr>
                        <a:t>т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ы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с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9:00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д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i="1" spc="15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3:00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,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с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14:00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д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8:00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1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200" name="Rectangle 32"/>
            <p:cNvSpPr>
              <a:spLocks noChangeArrowheads="1"/>
            </p:cNvSpPr>
            <p:nvPr/>
          </p:nvSpPr>
          <p:spPr bwMode="auto">
            <a:xfrm>
              <a:off x="678503" y="423536"/>
              <a:ext cx="784099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Об администрации </a:t>
              </a:r>
              <a:r>
                <a:rPr lang="ru-RU" altLang="ru-RU" sz="2300" b="1" i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Нигирского</a:t>
              </a: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сельского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поселения </a:t>
              </a: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Николаевского муниципального района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" y="1515600"/>
            <a:ext cx="3691501" cy="23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8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31376" y="4501858"/>
            <a:ext cx="8809200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defTabSz="540000"/>
            <a:r>
              <a:rPr lang="ru-RU" sz="1500" dirty="0" smtClean="0"/>
              <a:t>информации о бюджете и отчете, о его исполнении в объективной, доступной и простой для понимания форме. «Бюджет для граждан» предназначен, прежде всего, для жителей поселения, не обладающих специальными знаниями в сфере бюджетного законодательства. 	Информация, размещаемая в разделе «Бюджет для граждан», в доступной форме знакомит граждан с основными целями, задачами и приоритетными направлениями бюджетной политики, с основными характеристиками бюджета и результатами его исполнения</a:t>
            </a:r>
          </a:p>
          <a:p>
            <a:pPr algn="just" defTabSz="540000"/>
            <a:endParaRPr lang="ru-RU" sz="1000" dirty="0" smtClean="0"/>
          </a:p>
          <a:p>
            <a:pPr algn="r"/>
            <a:r>
              <a:rPr lang="ru-RU" sz="1500" b="1" i="1" dirty="0" smtClean="0"/>
              <a:t>Глава </a:t>
            </a:r>
            <a:r>
              <a:rPr lang="ru-RU" sz="1500" b="1" i="1" dirty="0" err="1" smtClean="0"/>
              <a:t>Нигирского</a:t>
            </a:r>
            <a:r>
              <a:rPr lang="ru-RU" sz="1500" b="1" i="1" dirty="0" smtClean="0"/>
              <a:t> сельского поселения</a:t>
            </a:r>
          </a:p>
          <a:p>
            <a:pPr algn="r"/>
            <a:r>
              <a:rPr lang="ru-RU" sz="1500" b="1" i="1" dirty="0" smtClean="0"/>
              <a:t>А.В. Кущ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70400" y="1043735"/>
            <a:ext cx="5788951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380"/>
              </a:lnSpc>
            </a:pPr>
            <a:r>
              <a:rPr lang="ru-RU" sz="2000" b="1" i="1" spc="-75" dirty="0">
                <a:latin typeface="Arial"/>
                <a:cs typeface="Arial"/>
              </a:rPr>
              <a:t>У</a:t>
            </a:r>
            <a:r>
              <a:rPr lang="ru-RU" sz="2000" b="1" i="1" spc="-20" dirty="0">
                <a:latin typeface="Arial"/>
                <a:cs typeface="Arial"/>
              </a:rPr>
              <a:t>в</a:t>
            </a:r>
            <a:r>
              <a:rPr lang="ru-RU" sz="2000" b="1" i="1" dirty="0">
                <a:latin typeface="Arial"/>
                <a:cs typeface="Arial"/>
              </a:rPr>
              <a:t>а</a:t>
            </a:r>
            <a:r>
              <a:rPr lang="ru-RU" sz="2000" b="1" i="1" spc="15" dirty="0">
                <a:latin typeface="Arial"/>
                <a:cs typeface="Arial"/>
              </a:rPr>
              <a:t>ж</a:t>
            </a:r>
            <a:r>
              <a:rPr lang="ru-RU" sz="2000" b="1" i="1" dirty="0">
                <a:latin typeface="Arial"/>
                <a:cs typeface="Arial"/>
              </a:rPr>
              <a:t>а</a:t>
            </a:r>
            <a:r>
              <a:rPr lang="ru-RU" sz="2000" b="1" i="1" spc="-20" dirty="0">
                <a:latin typeface="Arial"/>
                <a:cs typeface="Arial"/>
              </a:rPr>
              <a:t>е</a:t>
            </a:r>
            <a:r>
              <a:rPr lang="ru-RU" sz="2000" b="1" i="1" spc="-10" dirty="0">
                <a:latin typeface="Arial"/>
                <a:cs typeface="Arial"/>
              </a:rPr>
              <a:t>м</a:t>
            </a:r>
            <a:r>
              <a:rPr lang="ru-RU" sz="2000" b="1" i="1" dirty="0">
                <a:latin typeface="Arial"/>
                <a:cs typeface="Arial"/>
              </a:rPr>
              <a:t>ые</a:t>
            </a:r>
            <a:r>
              <a:rPr lang="ru-RU" sz="2000" b="1" i="1" spc="-40" dirty="0">
                <a:latin typeface="Arial"/>
                <a:cs typeface="Arial"/>
              </a:rPr>
              <a:t> </a:t>
            </a:r>
            <a:r>
              <a:rPr lang="ru-RU" sz="2000" b="1" i="1" dirty="0">
                <a:latin typeface="Arial"/>
                <a:cs typeface="Arial"/>
              </a:rPr>
              <a:t>жи</a:t>
            </a:r>
            <a:r>
              <a:rPr lang="ru-RU" sz="2000" b="1" i="1" spc="-40" dirty="0">
                <a:latin typeface="Arial"/>
                <a:cs typeface="Arial"/>
              </a:rPr>
              <a:t>т</a:t>
            </a:r>
            <a:r>
              <a:rPr lang="ru-RU" sz="2000" b="1" i="1" dirty="0">
                <a:latin typeface="Arial"/>
                <a:cs typeface="Arial"/>
              </a:rPr>
              <a:t>ели</a:t>
            </a:r>
          </a:p>
          <a:p>
            <a:pPr marL="12700" algn="ctr">
              <a:lnSpc>
                <a:spcPts val="2380"/>
              </a:lnSpc>
            </a:pPr>
            <a:r>
              <a:rPr lang="ru-RU" sz="2000" b="1" i="1" dirty="0" err="1" smtClean="0">
                <a:latin typeface="Arial"/>
                <a:cs typeface="Arial"/>
              </a:rPr>
              <a:t>Нигирского</a:t>
            </a:r>
            <a:r>
              <a:rPr lang="ru-RU" sz="2000" b="1" i="1" dirty="0" smtClean="0">
                <a:latin typeface="Arial"/>
                <a:cs typeface="Arial"/>
              </a:rPr>
              <a:t> сельс</a:t>
            </a:r>
            <a:r>
              <a:rPr lang="ru-RU" sz="2000" b="1" i="1" spc="-20" dirty="0" smtClean="0">
                <a:latin typeface="Arial"/>
                <a:cs typeface="Arial"/>
              </a:rPr>
              <a:t>к</a:t>
            </a:r>
            <a:r>
              <a:rPr lang="ru-RU" sz="2000" b="1" i="1" dirty="0" smtClean="0">
                <a:latin typeface="Arial"/>
                <a:cs typeface="Arial"/>
              </a:rPr>
              <a:t>ого</a:t>
            </a:r>
            <a:r>
              <a:rPr sz="2000" b="1" i="1" spc="-40" dirty="0" smtClean="0">
                <a:latin typeface="Arial"/>
                <a:cs typeface="Arial"/>
              </a:rPr>
              <a:t> </a:t>
            </a:r>
            <a:r>
              <a:rPr lang="ru-RU" sz="2000" b="1" i="1" dirty="0" smtClean="0">
                <a:latin typeface="Arial"/>
                <a:cs typeface="Arial"/>
              </a:rPr>
              <a:t>п</a:t>
            </a:r>
            <a:r>
              <a:rPr lang="ru-RU" sz="2000" b="1" i="1" spc="-25" dirty="0" smtClean="0">
                <a:latin typeface="Arial"/>
                <a:cs typeface="Arial"/>
              </a:rPr>
              <a:t>о</a:t>
            </a:r>
            <a:r>
              <a:rPr lang="ru-RU" sz="2000" b="1" i="1" dirty="0" smtClean="0">
                <a:latin typeface="Arial"/>
                <a:cs typeface="Arial"/>
              </a:rPr>
              <a:t>се</a:t>
            </a:r>
            <a:r>
              <a:rPr lang="ru-RU" sz="2000" b="1" i="1" spc="-20" dirty="0" smtClean="0">
                <a:latin typeface="Arial"/>
                <a:cs typeface="Arial"/>
              </a:rPr>
              <a:t>л</a:t>
            </a:r>
            <a:r>
              <a:rPr lang="ru-RU" sz="2000" b="1" i="1" dirty="0" smtClean="0">
                <a:latin typeface="Arial"/>
                <a:cs typeface="Arial"/>
              </a:rPr>
              <a:t>ения</a:t>
            </a:r>
            <a:r>
              <a:rPr sz="2000" b="1" i="1" spc="-40" dirty="0" smtClean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!</a:t>
            </a:r>
            <a:endParaRPr sz="2000" i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6715" y="1711858"/>
            <a:ext cx="69761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 defTabSz="540000"/>
            <a:r>
              <a:rPr lang="ru-RU" sz="1500" dirty="0" smtClean="0"/>
              <a:t>В соответствии </a:t>
            </a:r>
            <a:r>
              <a:rPr lang="ru-RU" sz="1500" dirty="0"/>
              <a:t>с п</a:t>
            </a:r>
            <a:r>
              <a:rPr lang="ru-RU" sz="1500" dirty="0">
                <a:solidFill>
                  <a:srgbClr val="000000"/>
                </a:solidFill>
              </a:rPr>
              <a:t>осланием Президента Российской Федерации Федеральному Собранию Российской Федерации от 01 декабря 2016 года</a:t>
            </a:r>
            <a:r>
              <a:rPr lang="ru-RU" sz="1500" dirty="0" smtClean="0"/>
              <a:t>, </a:t>
            </a:r>
            <a:r>
              <a:rPr lang="ru-RU" sz="1500" dirty="0" smtClean="0"/>
              <a:t>в целях реализации принципа прозрачности (открытости) и обеспечения полного и достоверного информирования граждан (заинтересованных пользователей) о бюджетном процессе в муниципальных образованиях, для привлечения большего количества граждан к участию в обсуждении вопросов формирования бюджета разработана и опубликована настоящая брошюра – "Бюджет для граждан".</a:t>
            </a:r>
          </a:p>
          <a:p>
            <a:pPr indent="361950" algn="just" defTabSz="540000"/>
            <a:r>
              <a:rPr lang="ru-RU" sz="1500" b="1" dirty="0" smtClean="0"/>
              <a:t>«</a:t>
            </a:r>
            <a:r>
              <a:rPr lang="ru-RU" sz="1500" b="1" dirty="0"/>
              <a:t>Бюджет для граждан»</a:t>
            </a:r>
            <a:r>
              <a:rPr lang="ru-RU" sz="1500" dirty="0"/>
              <a:t> – это документ, представленный в виде аналитического материала. Он разрабатывается и публикуется в открытом доступе финансовым </a:t>
            </a:r>
            <a:r>
              <a:rPr lang="ru-RU" sz="1500" dirty="0" smtClean="0"/>
              <a:t>органом </a:t>
            </a:r>
            <a:r>
              <a:rPr lang="ru-RU" sz="1500" dirty="0"/>
              <a:t>соответствующего муниципального образования</a:t>
            </a:r>
            <a:r>
              <a:rPr lang="ru-RU" sz="1500" dirty="0" smtClean="0"/>
              <a:t>. </a:t>
            </a:r>
            <a:r>
              <a:rPr lang="ru-RU" sz="1400" dirty="0" smtClean="0"/>
              <a:t> </a:t>
            </a:r>
            <a:r>
              <a:rPr lang="ru-RU" sz="1500" dirty="0" smtClean="0"/>
              <a:t>Его </a:t>
            </a:r>
            <a:r>
              <a:rPr lang="ru-RU" sz="1500" dirty="0"/>
              <a:t>основная цель – предоставление </a:t>
            </a:r>
            <a:r>
              <a:rPr lang="ru-RU" sz="1500" dirty="0" smtClean="0"/>
              <a:t> гражданам  </a:t>
            </a:r>
            <a:r>
              <a:rPr lang="ru-RU" sz="1500" dirty="0"/>
              <a:t>актуальной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0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357200" y="334800"/>
              <a:ext cx="6420540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Приветственное слово главы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r="14101" b="11542"/>
          <a:stretch/>
        </p:blipFill>
        <p:spPr>
          <a:xfrm>
            <a:off x="116505" y="1763815"/>
            <a:ext cx="1890011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5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5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6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" name="Rectangle 32"/>
            <p:cNvSpPr>
              <a:spLocks noChangeArrowheads="1"/>
            </p:cNvSpPr>
            <p:nvPr/>
          </p:nvSpPr>
          <p:spPr bwMode="auto">
            <a:xfrm>
              <a:off x="940975" y="404664"/>
              <a:ext cx="7316105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Структура органов местного самоуправления</a:t>
              </a:r>
            </a:p>
            <a:p>
              <a:pPr algn="ctr">
                <a:defRPr/>
              </a:pPr>
              <a:r>
                <a:rPr lang="ru-RU" altLang="ru-RU" sz="2300" b="1" i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Нигирского</a:t>
              </a: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сельского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566556" y="1538790"/>
            <a:ext cx="8010888" cy="4923453"/>
            <a:chOff x="566556" y="1538790"/>
            <a:chExt cx="8010888" cy="4923453"/>
          </a:xfrm>
        </p:grpSpPr>
        <p:sp>
          <p:nvSpPr>
            <p:cNvPr id="12" name="Овал 11"/>
            <p:cNvSpPr/>
            <p:nvPr/>
          </p:nvSpPr>
          <p:spPr>
            <a:xfrm>
              <a:off x="2106270" y="2106225"/>
              <a:ext cx="4896000" cy="3348000"/>
            </a:xfrm>
            <a:prstGeom prst="ellipse">
              <a:avLst/>
            </a:prstGeom>
            <a:noFill/>
            <a:ln w="635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66556" y="4374078"/>
              <a:ext cx="3375374" cy="2088000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19"/>
            <p:cNvSpPr/>
            <p:nvPr/>
          </p:nvSpPr>
          <p:spPr>
            <a:xfrm>
              <a:off x="2879941" y="1538790"/>
              <a:ext cx="3375374" cy="2088000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20"/>
            <p:cNvSpPr/>
            <p:nvPr/>
          </p:nvSpPr>
          <p:spPr>
            <a:xfrm>
              <a:off x="5202070" y="4374243"/>
              <a:ext cx="3375374" cy="2088000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" name="Прямоугольник 1"/>
            <p:cNvSpPr/>
            <p:nvPr/>
          </p:nvSpPr>
          <p:spPr>
            <a:xfrm>
              <a:off x="2879941" y="1957342"/>
              <a:ext cx="3375374" cy="124649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Глава</a:t>
              </a:r>
            </a:p>
            <a:p>
              <a:pPr lvl="0" algn="ctr"/>
              <a:r>
                <a:rPr lang="ru-RU" sz="1500" b="1" dirty="0" err="1" smtClean="0"/>
                <a:t>Нигирского</a:t>
              </a:r>
              <a:endParaRPr lang="en-US" sz="1500" b="1" dirty="0" smtClean="0"/>
            </a:p>
            <a:p>
              <a:pPr lvl="0" algn="ctr"/>
              <a:r>
                <a:rPr lang="ru-RU" sz="1500" b="1" dirty="0" smtClean="0"/>
                <a:t>сельского </a:t>
              </a:r>
              <a:r>
                <a:rPr lang="ru-RU" sz="1500" b="1" dirty="0"/>
                <a:t>поселения</a:t>
              </a:r>
            </a:p>
            <a:p>
              <a:pPr lvl="0" algn="ctr"/>
              <a:endParaRPr lang="ru-RU" sz="1500" b="1" i="1" dirty="0" smtClean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Кущ Алексей Владимирович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237980" y="4460338"/>
              <a:ext cx="3314280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Исполнительно-распорядительный орган муниципального образования – </a:t>
              </a:r>
            </a:p>
            <a:p>
              <a:pPr lvl="0" algn="ctr"/>
              <a:endParaRPr lang="ru-RU" sz="1500" b="1" i="1" dirty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Администрация</a:t>
              </a:r>
            </a:p>
            <a:p>
              <a:pPr lvl="0" algn="ctr"/>
              <a:r>
                <a:rPr lang="ru-RU" sz="1500" b="1" i="1" dirty="0" err="1" smtClean="0">
                  <a:solidFill>
                    <a:schemeClr val="bg1"/>
                  </a:solidFill>
                </a:rPr>
                <a:t>Нигирского</a:t>
              </a:r>
              <a:r>
                <a:rPr lang="ru-RU" sz="1500" b="1" i="1" dirty="0" smtClean="0">
                  <a:solidFill>
                    <a:schemeClr val="bg1"/>
                  </a:solidFill>
                </a:rPr>
                <a:t> сельского поселения Николаевского муниципального района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11560" y="4586602"/>
              <a:ext cx="3276000" cy="1708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Представительный орган муниципального образования – </a:t>
              </a:r>
            </a:p>
            <a:p>
              <a:pPr lvl="0" algn="ctr"/>
              <a:endParaRPr lang="ru-RU" sz="1500" b="1" i="1" dirty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Совет депутатов</a:t>
              </a:r>
            </a:p>
            <a:p>
              <a:pPr lvl="0" algn="ctr"/>
              <a:r>
                <a:rPr lang="ru-RU" sz="1500" b="1" i="1" dirty="0" err="1" smtClean="0">
                  <a:solidFill>
                    <a:schemeClr val="bg1"/>
                  </a:solidFill>
                </a:rPr>
                <a:t>Нигирского</a:t>
              </a:r>
              <a:r>
                <a:rPr lang="ru-RU" sz="1500" b="1" i="1" dirty="0" smtClean="0">
                  <a:solidFill>
                    <a:schemeClr val="bg1"/>
                  </a:solidFill>
                </a:rPr>
                <a:t> сельского поселения Николаевского муниципального района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7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496300" y="6480175"/>
            <a:ext cx="647700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925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altLang="ru-RU" sz="15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Бюджетная система</a:t>
            </a:r>
            <a:r>
              <a:rPr lang="ru-RU" alt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7"/>
          <p:cNvSpPr txBox="1">
            <a:spLocks noChangeArrowheads="1"/>
          </p:cNvSpPr>
          <p:nvPr/>
        </p:nvSpPr>
        <p:spPr bwMode="auto">
          <a:xfrm>
            <a:off x="720000" y="2753925"/>
            <a:ext cx="76937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Уровни бюджетной системы Российской Федерации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88000" y="3294652"/>
            <a:ext cx="8553600" cy="2879653"/>
            <a:chOff x="288000" y="2933945"/>
            <a:chExt cx="8553600" cy="2879653"/>
          </a:xfrm>
        </p:grpSpPr>
        <p:sp>
          <p:nvSpPr>
            <p:cNvPr id="49" name="Line 60"/>
            <p:cNvSpPr>
              <a:spLocks noChangeShapeType="1"/>
            </p:cNvSpPr>
            <p:nvPr/>
          </p:nvSpPr>
          <p:spPr bwMode="auto">
            <a:xfrm>
              <a:off x="4561200" y="4903200"/>
              <a:ext cx="0" cy="36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Line 60"/>
            <p:cNvSpPr>
              <a:spLocks noChangeShapeType="1"/>
            </p:cNvSpPr>
            <p:nvPr/>
          </p:nvSpPr>
          <p:spPr bwMode="auto">
            <a:xfrm>
              <a:off x="4561200" y="4194085"/>
              <a:ext cx="0" cy="18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1537200" y="5083200"/>
              <a:ext cx="0" cy="198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Line 61"/>
            <p:cNvSpPr>
              <a:spLocks noChangeShapeType="1"/>
            </p:cNvSpPr>
            <p:nvPr/>
          </p:nvSpPr>
          <p:spPr bwMode="auto">
            <a:xfrm>
              <a:off x="7657200" y="5083200"/>
              <a:ext cx="0" cy="198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561200" y="3474004"/>
              <a:ext cx="0" cy="18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3214800" y="2933945"/>
              <a:ext cx="2700000" cy="520899"/>
              <a:chOff x="2879941" y="1538790"/>
              <a:chExt cx="3375374" cy="520899"/>
            </a:xfrm>
            <a:solidFill>
              <a:srgbClr val="002060"/>
            </a:solidFill>
          </p:grpSpPr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Прямоугольник 32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федеральный бюджет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3214800" y="3654000"/>
              <a:ext cx="2700000" cy="520899"/>
              <a:chOff x="2879941" y="1538790"/>
              <a:chExt cx="3375374" cy="52089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Прямоугольник 35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бюджеты субъектов РФ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3214800" y="4374000"/>
              <a:ext cx="2700000" cy="520899"/>
              <a:chOff x="2879941" y="1538790"/>
              <a:chExt cx="3375374" cy="52089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Прямоугольник 38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местные бюджеты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1" name="Скругленный прямоугольник 40"/>
            <p:cNvSpPr/>
            <p:nvPr/>
          </p:nvSpPr>
          <p:spPr>
            <a:xfrm>
              <a:off x="2880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Прямоугольник 41"/>
            <p:cNvSpPr/>
            <p:nvPr/>
          </p:nvSpPr>
          <p:spPr>
            <a:xfrm>
              <a:off x="2880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муниципальных районов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32148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Прямоугольник 44"/>
            <p:cNvSpPr/>
            <p:nvPr/>
          </p:nvSpPr>
          <p:spPr>
            <a:xfrm>
              <a:off x="32148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городских поселений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61416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рямоугольник 47"/>
            <p:cNvSpPr/>
            <p:nvPr/>
          </p:nvSpPr>
          <p:spPr>
            <a:xfrm>
              <a:off x="61416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сельских поселений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1537200" y="5094000"/>
              <a:ext cx="61198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43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6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Rectangle 32"/>
            <p:cNvSpPr>
              <a:spLocks noChangeArrowheads="1"/>
            </p:cNvSpPr>
            <p:nvPr/>
          </p:nvSpPr>
          <p:spPr bwMode="auto">
            <a:xfrm>
              <a:off x="1113704" y="334800"/>
              <a:ext cx="690753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Бюджетная система Российской Федерации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1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65" y="599400"/>
            <a:ext cx="7858521" cy="62499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3954" y="863715"/>
            <a:ext cx="865852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1300" b="1" i="1" u="sng" dirty="0" err="1">
                <a:latin typeface="Arial" pitchFamily="34" charset="0"/>
                <a:cs typeface="Arial" pitchFamily="34" charset="0"/>
              </a:rPr>
              <a:t>Бюдже</a:t>
            </a:r>
            <a:r>
              <a:rPr lang="ru-RU" altLang="ru-RU" sz="1300" b="1" i="1" u="sng" baseline="-9000" dirty="0" err="1">
                <a:latin typeface="Arial" pitchFamily="34" charset="0"/>
                <a:cs typeface="Arial" pitchFamily="34" charset="0"/>
              </a:rPr>
              <a:t>́</a:t>
            </a:r>
            <a:r>
              <a:rPr lang="ru-RU" altLang="ru-RU" sz="1300" b="1" i="1" u="sng" dirty="0" err="1">
                <a:latin typeface="Arial" pitchFamily="34" charset="0"/>
                <a:cs typeface="Arial" pitchFamily="34" charset="0"/>
              </a:rPr>
              <a:t>т</a:t>
            </a:r>
            <a:r>
              <a:rPr lang="ru-RU" altLang="ru-RU" sz="13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1300" i="1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1300" i="1" dirty="0" err="1">
                <a:latin typeface="Arial" pitchFamily="34" charset="0"/>
                <a:cs typeface="Arial" pitchFamily="34" charset="0"/>
              </a:rPr>
              <a:t>старонормандского</a:t>
            </a:r>
            <a:r>
              <a:rPr lang="ru-RU" sz="13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300" i="1" dirty="0" err="1">
                <a:latin typeface="Arial" pitchFamily="34" charset="0"/>
                <a:cs typeface="Arial" pitchFamily="34" charset="0"/>
              </a:rPr>
              <a:t>bougette</a:t>
            </a:r>
            <a:r>
              <a:rPr lang="ru-RU" altLang="ru-RU" sz="13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i="1" dirty="0">
                <a:latin typeface="Arial"/>
                <a:cs typeface="Arial"/>
              </a:rPr>
              <a:t>–</a:t>
            </a:r>
            <a:r>
              <a:rPr lang="ru-RU" altLang="ru-RU" sz="1300" i="1" dirty="0">
                <a:latin typeface="Arial" pitchFamily="34" charset="0"/>
                <a:cs typeface="Arial" pitchFamily="34" charset="0"/>
              </a:rPr>
              <a:t> мешок  с  </a:t>
            </a:r>
            <a:r>
              <a:rPr lang="ru-RU" altLang="ru-RU" sz="1300" i="1" dirty="0" smtClean="0">
                <a:latin typeface="Arial" pitchFamily="34" charset="0"/>
                <a:cs typeface="Arial" pitchFamily="34" charset="0"/>
              </a:rPr>
              <a:t>деньгами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300" dirty="0">
                <a:latin typeface="Arial"/>
                <a:cs typeface="Arial"/>
              </a:rPr>
              <a:t>–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300" dirty="0">
                <a:latin typeface="Arial" pitchFamily="34" charset="0"/>
                <a:cs typeface="Arial" pitchFamily="34" charset="0"/>
              </a:rPr>
              <a:t>смета доходов и расходов 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государства.</a:t>
            </a:r>
          </a:p>
          <a:p>
            <a:pPr algn="just"/>
            <a:endParaRPr lang="ru-RU" altLang="ru-RU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Бюджет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форма образования и расходования денежных средств, предназначенных для финансового обеспечения задач и функций поселения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Доходы бюджета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поступающие в бюджет поселения денежные средства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Расходы бюджета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выплачиваемые из бюджета поселения денежные средства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Дефицит бюджета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– превышение </a:t>
            </a:r>
            <a:r>
              <a:rPr lang="ru-RU" sz="1300" dirty="0">
                <a:latin typeface="Arial"/>
                <a:cs typeface="Arial"/>
              </a:rPr>
              <a:t>расходов над </a:t>
            </a:r>
            <a:r>
              <a:rPr lang="ru-RU" sz="1300" dirty="0" smtClean="0">
                <a:latin typeface="Arial"/>
                <a:cs typeface="Arial"/>
              </a:rPr>
              <a:t>доходами.</a:t>
            </a:r>
            <a:r>
              <a:rPr lang="ru-RU" sz="1300" b="1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Источники </a:t>
            </a:r>
            <a:r>
              <a:rPr lang="ru-RU" sz="1300" dirty="0">
                <a:latin typeface="Arial"/>
                <a:cs typeface="Arial"/>
              </a:rPr>
              <a:t>покрытия </a:t>
            </a:r>
            <a:r>
              <a:rPr lang="ru-RU" sz="1300" dirty="0" smtClean="0">
                <a:latin typeface="Arial"/>
                <a:cs typeface="Arial"/>
              </a:rPr>
              <a:t>дефицита бюджета: использование имеющихся остатков, долговой </a:t>
            </a:r>
            <a:r>
              <a:rPr lang="ru-RU" sz="1300" dirty="0" err="1" smtClean="0">
                <a:latin typeface="Arial"/>
                <a:cs typeface="Arial"/>
              </a:rPr>
              <a:t>займ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Профицит бюджета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</a:t>
            </a:r>
            <a:r>
              <a:rPr lang="ru-RU" sz="1300" dirty="0" smtClean="0">
                <a:latin typeface="Arial"/>
                <a:cs typeface="Arial"/>
              </a:rPr>
              <a:t>превышение </a:t>
            </a:r>
            <a:r>
              <a:rPr lang="ru-RU" sz="1300" dirty="0">
                <a:latin typeface="Arial"/>
                <a:cs typeface="Arial"/>
              </a:rPr>
              <a:t>доходов над </a:t>
            </a:r>
            <a:r>
              <a:rPr lang="ru-RU" sz="1300" dirty="0" smtClean="0">
                <a:latin typeface="Arial"/>
                <a:cs typeface="Arial"/>
              </a:rPr>
              <a:t>расходами. Варианты использования: накопление остатков, погашение долга.</a:t>
            </a:r>
          </a:p>
          <a:p>
            <a:pPr algn="just"/>
            <a:endParaRPr lang="ru-RU" sz="1000" dirty="0">
              <a:latin typeface="Arial"/>
              <a:cs typeface="Arial"/>
            </a:endParaRPr>
          </a:p>
          <a:p>
            <a:pPr algn="just"/>
            <a:r>
              <a:rPr lang="ru-RU" sz="1300" b="1" i="1" u="sng" dirty="0" smtClean="0">
                <a:latin typeface="Arial"/>
                <a:cs typeface="Arial"/>
              </a:rPr>
              <a:t>Межбюджетные трансферты</a:t>
            </a:r>
            <a:r>
              <a:rPr lang="ru-RU" sz="1300" dirty="0" smtClean="0">
                <a:latin typeface="Arial"/>
                <a:cs typeface="Arial"/>
              </a:rPr>
              <a:t> – денежные средства, перечисляемые из одного бюджета другому.</a:t>
            </a:r>
          </a:p>
          <a:p>
            <a:pPr algn="just"/>
            <a:r>
              <a:rPr lang="ru-RU" sz="1300" dirty="0" smtClean="0">
                <a:latin typeface="Arial"/>
                <a:cs typeface="Arial"/>
              </a:rPr>
              <a:t>Виды межбюджетных трансфертов:</a:t>
            </a: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/>
              <a:t>Субвенции</a:t>
            </a:r>
            <a:r>
              <a:rPr lang="ru-RU" sz="130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– трансферты, предоставляемые на </a:t>
            </a:r>
            <a:r>
              <a:rPr lang="ru-RU" sz="1300" dirty="0">
                <a:latin typeface="Arial"/>
                <a:cs typeface="Arial"/>
              </a:rPr>
              <a:t>финансирование </a:t>
            </a:r>
            <a:r>
              <a:rPr lang="ru-RU" sz="1300" dirty="0" smtClean="0">
                <a:latin typeface="Arial"/>
                <a:cs typeface="Arial"/>
              </a:rPr>
              <a:t>переданных другим публично-правовым образованиям полномочий  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вы</a:t>
            </a:r>
            <a:r>
              <a:rPr lang="ru-RU" sz="1300" spc="-5" dirty="0" smtClean="0">
                <a:latin typeface="Arial"/>
                <a:cs typeface="Arial"/>
              </a:rPr>
              <a:t>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1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своему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р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бенку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ень</a:t>
            </a:r>
            <a:r>
              <a:rPr lang="ru-RU" sz="1300" spc="-5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по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ы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о в ма</a:t>
            </a:r>
            <a:r>
              <a:rPr lang="ru-RU" sz="1300" spc="-10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аз</a:t>
            </a:r>
            <a:r>
              <a:rPr lang="ru-RU" sz="1300" spc="5" dirty="0">
                <a:latin typeface="Arial"/>
                <a:cs typeface="Arial"/>
              </a:rPr>
              <a:t>и</a:t>
            </a:r>
            <a:r>
              <a:rPr lang="ru-RU" sz="1300" dirty="0">
                <a:latin typeface="Arial"/>
                <a:cs typeface="Arial"/>
              </a:rPr>
              <a:t>н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к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пить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пр</a:t>
            </a:r>
            <a:r>
              <a:rPr lang="ru-RU" sz="1300" spc="-10" dirty="0">
                <a:latin typeface="Arial"/>
                <a:cs typeface="Arial"/>
              </a:rPr>
              <a:t>од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кты по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списку).</a:t>
            </a: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/>
              <a:t>Субсидии</a:t>
            </a:r>
            <a:r>
              <a:rPr lang="ru-RU" sz="1300" b="1" dirty="0"/>
              <a:t> </a:t>
            </a:r>
            <a:r>
              <a:rPr lang="ru-RU" sz="1300" dirty="0"/>
              <a:t>– трансферты, предоставляемые на условиях долевого </a:t>
            </a:r>
            <a:r>
              <a:rPr lang="ru-RU" sz="1300" dirty="0" err="1"/>
              <a:t>софинансирования</a:t>
            </a:r>
            <a:r>
              <a:rPr lang="ru-RU" sz="1300" dirty="0"/>
              <a:t> расходов других бюджетов (</a:t>
            </a:r>
            <a:r>
              <a:rPr lang="ru-RU" sz="1300" i="1" dirty="0"/>
              <a:t>аналогия в семейном </a:t>
            </a:r>
            <a:r>
              <a:rPr lang="ru-RU" sz="1300" i="1" dirty="0" smtClean="0"/>
              <a:t>бюджете:</a:t>
            </a:r>
            <a:r>
              <a:rPr lang="ru-RU" sz="1300" dirty="0" smtClean="0"/>
              <a:t> </a:t>
            </a:r>
            <a:r>
              <a:rPr lang="ru-RU" sz="1300" dirty="0"/>
              <a:t>вы добавляете  свои деньги к «карманным» деньгам ребенка для определенной покупки).</a:t>
            </a:r>
            <a:endParaRPr lang="ru-RU" sz="1300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>
                <a:latin typeface="Arial"/>
                <a:cs typeface="Arial"/>
              </a:rPr>
              <a:t>Дотации</a:t>
            </a:r>
            <a:r>
              <a:rPr lang="ru-RU" sz="1300" dirty="0" smtClean="0">
                <a:latin typeface="Arial"/>
                <a:cs typeface="Arial"/>
              </a:rPr>
              <a:t> –</a:t>
            </a:r>
            <a:r>
              <a:rPr lang="en-US" sz="130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трансферты,</a:t>
            </a:r>
            <a:r>
              <a:rPr lang="en-US" sz="130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предоставляемые без определения конкретной цели их использования 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вы</a:t>
            </a:r>
            <a:r>
              <a:rPr lang="ru-RU" sz="1300" spc="-5" dirty="0" smtClean="0">
                <a:latin typeface="Arial"/>
                <a:cs typeface="Arial"/>
              </a:rPr>
              <a:t> </a:t>
            </a:r>
            <a:r>
              <a:rPr lang="ru-RU" sz="1300" spc="-10" dirty="0" smtClean="0">
                <a:latin typeface="Arial"/>
                <a:cs typeface="Arial"/>
              </a:rPr>
              <a:t>д</a:t>
            </a:r>
            <a:r>
              <a:rPr lang="ru-RU" sz="1300" dirty="0" smtClean="0">
                <a:latin typeface="Arial"/>
                <a:cs typeface="Arial"/>
              </a:rPr>
              <a:t>а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те</a:t>
            </a:r>
            <a:r>
              <a:rPr lang="ru-RU" sz="1300" spc="-1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своему</a:t>
            </a:r>
            <a:r>
              <a:rPr lang="ru-RU" sz="1300" spc="-25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бенку «карманные» </a:t>
            </a:r>
            <a:r>
              <a:rPr lang="ru-RU" sz="1300" spc="-10" dirty="0" smtClean="0">
                <a:latin typeface="Arial"/>
                <a:cs typeface="Arial"/>
              </a:rPr>
              <a:t>д</a:t>
            </a:r>
            <a:r>
              <a:rPr lang="ru-RU" sz="1300" dirty="0" smtClean="0">
                <a:latin typeface="Arial"/>
                <a:cs typeface="Arial"/>
              </a:rPr>
              <a:t>ень</a:t>
            </a:r>
            <a:r>
              <a:rPr lang="ru-RU" sz="1300" spc="-5" dirty="0" smtClean="0">
                <a:latin typeface="Arial"/>
                <a:cs typeface="Arial"/>
              </a:rPr>
              <a:t>г</a:t>
            </a:r>
            <a:r>
              <a:rPr lang="ru-RU" sz="1300" dirty="0" smtClean="0">
                <a:latin typeface="Arial"/>
                <a:cs typeface="Arial"/>
              </a:rPr>
              <a:t>и)</a:t>
            </a:r>
            <a:r>
              <a:rPr lang="en-US" sz="1300" dirty="0" smtClean="0">
                <a:latin typeface="Arial"/>
                <a:cs typeface="Arial"/>
              </a:rPr>
              <a:t>.</a:t>
            </a:r>
            <a:endParaRPr lang="ru-RU" sz="1300" i="1" u="sng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>
                <a:latin typeface="Arial"/>
                <a:cs typeface="Arial"/>
              </a:rPr>
              <a:t>Иные </a:t>
            </a:r>
            <a:r>
              <a:rPr lang="ru-RU" sz="1300" b="1" i="1" dirty="0">
                <a:latin typeface="Arial"/>
                <a:cs typeface="Arial"/>
              </a:rPr>
              <a:t>ме</a:t>
            </a:r>
            <a:r>
              <a:rPr lang="ru-RU" sz="1300" b="1" i="1" spc="-10" dirty="0">
                <a:latin typeface="Arial"/>
                <a:cs typeface="Arial"/>
              </a:rPr>
              <a:t>ж</a:t>
            </a:r>
            <a:r>
              <a:rPr lang="ru-RU" sz="1300" b="1" i="1" dirty="0">
                <a:latin typeface="Arial"/>
                <a:cs typeface="Arial"/>
              </a:rPr>
              <a:t>б</a:t>
            </a:r>
            <a:r>
              <a:rPr lang="ru-RU" sz="1300" b="1" i="1" spc="5" dirty="0">
                <a:latin typeface="Arial"/>
                <a:cs typeface="Arial"/>
              </a:rPr>
              <a:t>ю</a:t>
            </a:r>
            <a:r>
              <a:rPr lang="ru-RU" sz="1300" b="1" i="1" spc="-10" dirty="0">
                <a:latin typeface="Arial"/>
                <a:cs typeface="Arial"/>
              </a:rPr>
              <a:t>д</a:t>
            </a:r>
            <a:r>
              <a:rPr lang="ru-RU" sz="1300" b="1" i="1" dirty="0">
                <a:latin typeface="Arial"/>
                <a:cs typeface="Arial"/>
              </a:rPr>
              <a:t>ж</a:t>
            </a:r>
            <a:r>
              <a:rPr lang="ru-RU" sz="1300" b="1" i="1" spc="-5" dirty="0">
                <a:latin typeface="Arial"/>
                <a:cs typeface="Arial"/>
              </a:rPr>
              <a:t>е</a:t>
            </a:r>
            <a:r>
              <a:rPr lang="ru-RU" sz="1300" b="1" i="1" dirty="0">
                <a:latin typeface="Arial"/>
                <a:cs typeface="Arial"/>
              </a:rPr>
              <a:t>тн</a:t>
            </a:r>
            <a:r>
              <a:rPr lang="ru-RU" sz="1300" b="1" i="1" spc="-10" dirty="0">
                <a:latin typeface="Arial"/>
                <a:cs typeface="Arial"/>
              </a:rPr>
              <a:t>ы</a:t>
            </a:r>
            <a:r>
              <a:rPr lang="ru-RU" sz="1300" b="1" i="1" dirty="0">
                <a:latin typeface="Arial"/>
                <a:cs typeface="Arial"/>
              </a:rPr>
              <a:t>е </a:t>
            </a:r>
            <a:r>
              <a:rPr lang="ru-RU" sz="1300" b="1" i="1" dirty="0" smtClean="0">
                <a:latin typeface="Arial"/>
                <a:cs typeface="Arial"/>
              </a:rPr>
              <a:t>т</a:t>
            </a:r>
            <a:r>
              <a:rPr lang="ru-RU" sz="1300" b="1" i="1" spc="-5" dirty="0" smtClean="0">
                <a:latin typeface="Arial"/>
                <a:cs typeface="Arial"/>
              </a:rPr>
              <a:t>р</a:t>
            </a:r>
            <a:r>
              <a:rPr lang="ru-RU" sz="1300" b="1" i="1" dirty="0" smtClean="0">
                <a:latin typeface="Arial"/>
                <a:cs typeface="Arial"/>
              </a:rPr>
              <a:t>анс</a:t>
            </a:r>
            <a:r>
              <a:rPr lang="ru-RU" sz="1300" b="1" i="1" spc="-10" dirty="0" smtClean="0">
                <a:latin typeface="Arial"/>
                <a:cs typeface="Arial"/>
              </a:rPr>
              <a:t>ф</a:t>
            </a:r>
            <a:r>
              <a:rPr lang="ru-RU" sz="1300" b="1" i="1" dirty="0" smtClean="0">
                <a:latin typeface="Arial"/>
                <a:cs typeface="Arial"/>
              </a:rPr>
              <a:t>е</a:t>
            </a:r>
            <a:r>
              <a:rPr lang="ru-RU" sz="1300" b="1" i="1" spc="-5" dirty="0" smtClean="0">
                <a:latin typeface="Arial"/>
                <a:cs typeface="Arial"/>
              </a:rPr>
              <a:t>р</a:t>
            </a:r>
            <a:r>
              <a:rPr lang="ru-RU" sz="1300" b="1" i="1" dirty="0" smtClean="0">
                <a:latin typeface="Arial"/>
                <a:cs typeface="Arial"/>
              </a:rPr>
              <a:t>ты</a:t>
            </a:r>
            <a:r>
              <a:rPr lang="ru-RU" sz="1300" dirty="0">
                <a:latin typeface="Arial"/>
                <a:cs typeface="Arial"/>
              </a:rPr>
              <a:t> </a:t>
            </a:r>
            <a:endParaRPr lang="ru-RU" sz="1300" dirty="0" smtClean="0">
              <a:latin typeface="Arial"/>
              <a:cs typeface="Arial"/>
            </a:endParaRPr>
          </a:p>
          <a:p>
            <a:pPr marL="628650" indent="-342900" algn="just">
              <a:buFont typeface="+mj-lt"/>
              <a:buAutoNum type="arabicParenR"/>
            </a:pPr>
            <a:r>
              <a:rPr lang="ru-RU" sz="1300" dirty="0" smtClean="0">
                <a:latin typeface="Arial"/>
                <a:cs typeface="Arial"/>
              </a:rPr>
              <a:t>трансферты, предоставляемые </a:t>
            </a:r>
            <a:r>
              <a:rPr lang="ru-RU" sz="1300" dirty="0">
                <a:latin typeface="Arial"/>
                <a:cs typeface="Arial"/>
              </a:rPr>
              <a:t>на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с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ов</a:t>
            </a:r>
            <a:r>
              <a:rPr lang="ru-RU" sz="1300" spc="5" dirty="0">
                <a:latin typeface="Arial"/>
                <a:cs typeface="Arial"/>
              </a:rPr>
              <a:t>и</a:t>
            </a:r>
            <a:r>
              <a:rPr lang="ru-RU" sz="1300" dirty="0">
                <a:latin typeface="Arial"/>
                <a:cs typeface="Arial"/>
              </a:rPr>
              <a:t>ях опре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енных</a:t>
            </a:r>
            <a:r>
              <a:rPr lang="ru-RU" sz="1300" spc="-35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ст</a:t>
            </a:r>
            <a:r>
              <a:rPr lang="ru-RU" sz="1300" spc="-10" dirty="0" smtClean="0">
                <a:latin typeface="Arial"/>
                <a:cs typeface="Arial"/>
              </a:rPr>
              <a:t>о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10" dirty="0" smtClean="0">
                <a:latin typeface="Arial"/>
                <a:cs typeface="Arial"/>
              </a:rPr>
              <a:t>о</a:t>
            </a:r>
            <a:r>
              <a:rPr lang="ru-RU" sz="1300" dirty="0" smtClean="0">
                <a:latin typeface="Arial"/>
                <a:cs typeface="Arial"/>
              </a:rPr>
              <a:t>нами </a:t>
            </a:r>
            <a:r>
              <a:rPr lang="ru-RU" sz="1300" dirty="0">
                <a:latin typeface="Arial"/>
                <a:cs typeface="Arial"/>
              </a:rPr>
              <a:t>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</a:t>
            </a:r>
            <a:r>
              <a:rPr lang="ru-RU" sz="1300" spc="-5" dirty="0">
                <a:latin typeface="Arial"/>
                <a:cs typeface="Arial"/>
              </a:rPr>
              <a:t>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1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своему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р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бенку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ень</a:t>
            </a:r>
            <a:r>
              <a:rPr lang="ru-RU" sz="1300" spc="-5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на определенных условиях); </a:t>
            </a:r>
          </a:p>
          <a:p>
            <a:pPr marL="628650" indent="-342900" algn="just">
              <a:buFont typeface="+mj-lt"/>
              <a:buAutoNum type="arabicParenR"/>
            </a:pPr>
            <a:r>
              <a:rPr lang="ru-RU" sz="1300" dirty="0" smtClean="0">
                <a:latin typeface="Arial"/>
                <a:cs typeface="Arial"/>
              </a:rPr>
              <a:t>трансферты</a:t>
            </a:r>
            <a:r>
              <a:rPr lang="ru-RU" sz="1300" dirty="0">
                <a:latin typeface="Arial"/>
                <a:cs typeface="Arial"/>
              </a:rPr>
              <a:t>, предоставляемые </a:t>
            </a:r>
            <a:r>
              <a:rPr lang="ru-RU" sz="1300" dirty="0" smtClean="0">
                <a:latin typeface="Arial"/>
                <a:cs typeface="Arial"/>
              </a:rPr>
              <a:t>на</a:t>
            </a:r>
            <a:r>
              <a:rPr lang="ru-RU" sz="1300" spc="-2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выр</a:t>
            </a:r>
            <a:r>
              <a:rPr lang="ru-RU" sz="1300" spc="-5" dirty="0">
                <a:latin typeface="Arial"/>
                <a:cs typeface="Arial"/>
              </a:rPr>
              <a:t>а</a:t>
            </a:r>
            <a:r>
              <a:rPr lang="ru-RU" sz="1300" dirty="0">
                <a:latin typeface="Arial"/>
                <a:cs typeface="Arial"/>
              </a:rPr>
              <a:t>вни</a:t>
            </a:r>
            <a:r>
              <a:rPr lang="ru-RU" sz="1300" spc="-10" dirty="0">
                <a:latin typeface="Arial"/>
                <a:cs typeface="Arial"/>
              </a:rPr>
              <a:t>в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10" dirty="0">
                <a:latin typeface="Arial"/>
                <a:cs typeface="Arial"/>
              </a:rPr>
              <a:t>н</a:t>
            </a:r>
            <a:r>
              <a:rPr lang="ru-RU" sz="1300" dirty="0">
                <a:latin typeface="Arial"/>
                <a:cs typeface="Arial"/>
              </a:rPr>
              <a:t>ие б</a:t>
            </a:r>
            <a:r>
              <a:rPr lang="ru-RU" sz="1300" spc="5" dirty="0">
                <a:latin typeface="Arial"/>
                <a:cs typeface="Arial"/>
              </a:rPr>
              <a:t>ю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ж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тной</a:t>
            </a:r>
            <a:r>
              <a:rPr lang="ru-RU" sz="1300" spc="-4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обе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пе</a:t>
            </a:r>
            <a:r>
              <a:rPr lang="ru-RU" sz="1300" spc="-10" dirty="0">
                <a:latin typeface="Arial"/>
                <a:cs typeface="Arial"/>
              </a:rPr>
              <a:t>ч</a:t>
            </a:r>
            <a:r>
              <a:rPr lang="ru-RU" sz="1300" dirty="0">
                <a:latin typeface="Arial"/>
                <a:cs typeface="Arial"/>
              </a:rPr>
              <a:t>енно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ти без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опре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ения</a:t>
            </a:r>
            <a:r>
              <a:rPr lang="ru-RU" sz="1300" spc="-3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конкретной це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их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испо</a:t>
            </a:r>
            <a:r>
              <a:rPr lang="ru-RU" sz="1300" spc="-10" dirty="0" smtClean="0">
                <a:latin typeface="Arial"/>
                <a:cs typeface="Arial"/>
              </a:rPr>
              <a:t>л</a:t>
            </a:r>
            <a:r>
              <a:rPr lang="ru-RU" sz="1300" dirty="0" smtClean="0">
                <a:latin typeface="Arial"/>
                <a:cs typeface="Arial"/>
              </a:rPr>
              <a:t>ьзован</a:t>
            </a:r>
            <a:r>
              <a:rPr lang="ru-RU" sz="1300" spc="-10" dirty="0" smtClean="0">
                <a:latin typeface="Arial"/>
                <a:cs typeface="Arial"/>
              </a:rPr>
              <a:t>и</a:t>
            </a:r>
            <a:r>
              <a:rPr lang="ru-RU" sz="1300" dirty="0" smtClean="0">
                <a:latin typeface="Arial"/>
                <a:cs typeface="Arial"/>
              </a:rPr>
              <a:t>я </a:t>
            </a:r>
            <a:r>
              <a:rPr lang="ru-RU" sz="1300" dirty="0">
                <a:latin typeface="Arial"/>
                <a:cs typeface="Arial"/>
              </a:rPr>
              <a:t>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</a:t>
            </a:r>
            <a:r>
              <a:rPr lang="ru-RU" sz="1300" spc="-5" dirty="0">
                <a:latin typeface="Arial"/>
                <a:cs typeface="Arial"/>
              </a:rPr>
              <a:t> </a:t>
            </a:r>
            <a:r>
              <a:rPr lang="ru-RU" sz="1300" spc="-10" dirty="0" smtClean="0">
                <a:latin typeface="Arial"/>
                <a:cs typeface="Arial"/>
              </a:rPr>
              <a:t>содержите </a:t>
            </a:r>
            <a:r>
              <a:rPr lang="ru-RU" sz="1300" dirty="0" smtClean="0">
                <a:latin typeface="Arial"/>
                <a:cs typeface="Arial"/>
              </a:rPr>
              <a:t>своего</a:t>
            </a:r>
            <a:r>
              <a:rPr lang="ru-RU" sz="1300" spc="-25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бенка).</a:t>
            </a:r>
            <a:endParaRPr lang="ru-RU" sz="1300" dirty="0"/>
          </a:p>
        </p:txBody>
      </p:sp>
      <p:sp>
        <p:nvSpPr>
          <p:cNvPr id="14" name="TextBox 1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9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32"/>
            <p:cNvSpPr>
              <a:spLocks noChangeArrowheads="1"/>
            </p:cNvSpPr>
            <p:nvPr/>
          </p:nvSpPr>
          <p:spPr bwMode="auto">
            <a:xfrm>
              <a:off x="3010794" y="334800"/>
              <a:ext cx="311335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Основные понятия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59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496300" y="6480175"/>
            <a:ext cx="647700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070000" y="1043735"/>
            <a:ext cx="4815535" cy="4857271"/>
            <a:chOff x="2258136" y="1268760"/>
            <a:chExt cx="4609119" cy="4632246"/>
          </a:xfrm>
        </p:grpSpPr>
        <p:sp>
          <p:nvSpPr>
            <p:cNvPr id="12" name="TextBox 11"/>
            <p:cNvSpPr txBox="1"/>
            <p:nvPr/>
          </p:nvSpPr>
          <p:spPr>
            <a:xfrm>
              <a:off x="4600449" y="5499230"/>
              <a:ext cx="1151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FF0000"/>
                  </a:solidFill>
                </a:rPr>
                <a:t>м</a:t>
              </a:r>
              <a:r>
                <a:rPr lang="ru-RU" sz="800" b="1" dirty="0" smtClean="0">
                  <a:solidFill>
                    <a:srgbClr val="FF0000"/>
                  </a:solidFill>
                </a:rPr>
                <a:t>ежбюджетные трансферты</a:t>
              </a:r>
              <a:endParaRPr lang="ru-RU" sz="8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2258136" y="1268760"/>
              <a:ext cx="4609119" cy="4632246"/>
              <a:chOff x="2258136" y="1538790"/>
              <a:chExt cx="4609119" cy="4632246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9482" y="1538790"/>
                <a:ext cx="2307773" cy="3880906"/>
              </a:xfrm>
              <a:prstGeom prst="rect">
                <a:avLst/>
              </a:prstGeom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8136" y="1562097"/>
                <a:ext cx="2223854" cy="3883762"/>
              </a:xfrm>
              <a:prstGeom prst="rect">
                <a:avLst/>
              </a:prstGeom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1740" y="4415316"/>
                <a:ext cx="1488959" cy="1488959"/>
              </a:xfrm>
              <a:prstGeom prst="rect">
                <a:avLst/>
              </a:prstGeom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0000">
                <a:off x="4150398" y="5105084"/>
                <a:ext cx="1421269" cy="1065952"/>
              </a:xfrm>
              <a:prstGeom prst="rect">
                <a:avLst/>
              </a:prstGeom>
            </p:spPr>
          </p:pic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00" y="4170755"/>
                <a:ext cx="149737" cy="511375"/>
              </a:xfrm>
              <a:prstGeom prst="rect">
                <a:avLst/>
              </a:prstGeom>
            </p:spPr>
          </p:pic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6975" y="3879050"/>
                <a:ext cx="226902" cy="774903"/>
              </a:xfrm>
              <a:prstGeom prst="rect">
                <a:avLst/>
              </a:prstGeom>
            </p:spPr>
          </p:pic>
        </p:grpSp>
      </p:grpSp>
      <p:grpSp>
        <p:nvGrpSpPr>
          <p:cNvPr id="19" name="Группа 18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5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Rectangle 32"/>
            <p:cNvSpPr>
              <a:spLocks noChangeArrowheads="1"/>
            </p:cNvSpPr>
            <p:nvPr/>
          </p:nvSpPr>
          <p:spPr bwMode="auto">
            <a:xfrm>
              <a:off x="2317207" y="334800"/>
              <a:ext cx="4500527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Межбюджетные отношения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71781" y="2947590"/>
            <a:ext cx="2384984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                        Хабаровского края:</a:t>
            </a:r>
          </a:p>
          <a:p>
            <a:pPr algn="ctr">
              <a:spcBef>
                <a:spcPct val="50000"/>
              </a:spcBef>
            </a:pPr>
            <a:endParaRPr lang="ru-RU" alt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бюджетам поселений на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выравнива-ние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бюджетной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обеспечен-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ности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за счет средств крае-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вого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бюджета;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субвенции.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субсидии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777245" y="1313765"/>
            <a:ext cx="2295255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Из бюджета 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Николаевского района:</a:t>
            </a:r>
          </a:p>
          <a:p>
            <a:pPr algn="ctr">
              <a:spcBef>
                <a:spcPct val="50000"/>
              </a:spcBef>
            </a:pPr>
            <a:endParaRPr lang="ru-RU" alt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выравнивание  бюджетной 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обеспеченнос-ти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из районного Фонда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фи-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нансовой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поддержки 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посе-лений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иные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межбюджетные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передавае-мые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бюджетам поселений из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муниципаль-ных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районов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осущест-вление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части полномочий по решению вопросов местного значения в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соот-ветствии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 заключенными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соглашениями;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 межбюджетные трансферты.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500" y="5752999"/>
            <a:ext cx="5680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Иные межбюджетные </a:t>
            </a:r>
            <a:r>
              <a:rPr lang="ru-RU" alt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передаваемые бюджету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Николаевского района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осуществление части полномочий по решению вопросов местного значения в соответствии с заключенными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соглашениями.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54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32"/>
            <p:cNvSpPr>
              <a:spLocks noChangeArrowheads="1"/>
            </p:cNvSpPr>
            <p:nvPr/>
          </p:nvSpPr>
          <p:spPr bwMode="auto">
            <a:xfrm>
              <a:off x="969315" y="334800"/>
              <a:ext cx="7196330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Этапы составления и утверждения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33575094"/>
              </p:ext>
            </p:extLst>
          </p:nvPr>
        </p:nvGraphicFramePr>
        <p:xfrm>
          <a:off x="406586" y="1043735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3552" y="1466782"/>
            <a:ext cx="590391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787A0"/>
            </a:solidFill>
          </a:ln>
        </p:spPr>
        <p:txBody>
          <a:bodyPr anchor="ctr">
            <a:spAutoFit/>
          </a:bodyPr>
          <a:lstStyle/>
          <a:p>
            <a:pPr marL="12700" marR="6350" algn="just" defTabSz="360000">
              <a:lnSpc>
                <a:spcPct val="100000"/>
              </a:lnSpc>
            </a:pPr>
            <a:r>
              <a:rPr lang="ru-RU" sz="1200" spc="-35" dirty="0" smtClean="0">
                <a:latin typeface="Arial"/>
                <a:cs typeface="Arial"/>
              </a:rPr>
              <a:t>	Р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10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ению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5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с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ьс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пос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ения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н</a:t>
            </a:r>
            <a:r>
              <a:rPr lang="ru-RU" sz="1200" spc="-25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чина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ся</a:t>
            </a:r>
            <a:r>
              <a:rPr lang="ru-RU" sz="1200" spc="-2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за</a:t>
            </a:r>
            <a:r>
              <a:rPr lang="ru-RU" sz="1200" spc="-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6 м</a:t>
            </a:r>
            <a:r>
              <a:rPr lang="ru-RU" sz="1200" spc="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ся</a:t>
            </a:r>
            <a:r>
              <a:rPr lang="ru-RU" sz="1200" spc="-20" dirty="0" smtClean="0">
                <a:latin typeface="Arial"/>
                <a:cs typeface="Arial"/>
              </a:rPr>
              <a:t>ц</a:t>
            </a:r>
            <a:r>
              <a:rPr lang="ru-RU" sz="1200" dirty="0" smtClean="0">
                <a:latin typeface="Arial"/>
                <a:cs typeface="Arial"/>
              </a:rPr>
              <a:t>ев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н</a:t>
            </a:r>
            <a:r>
              <a:rPr lang="ru-RU" sz="1200" spc="-25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чала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че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но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ф</a:t>
            </a:r>
            <a:r>
              <a:rPr lang="ru-RU" sz="1200" dirty="0" smtClean="0">
                <a:latin typeface="Arial"/>
                <a:cs typeface="Arial"/>
              </a:rPr>
              <a:t>инан</a:t>
            </a:r>
            <a:r>
              <a:rPr lang="ru-RU" sz="1200" spc="10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а.</a:t>
            </a:r>
            <a:r>
              <a:rPr lang="ru-RU" sz="1200" spc="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министра</a:t>
            </a:r>
            <a:r>
              <a:rPr lang="ru-RU" sz="1200" spc="-5" dirty="0" smtClean="0">
                <a:latin typeface="Arial"/>
                <a:cs typeface="Arial"/>
              </a:rPr>
              <a:t>ц</a:t>
            </a:r>
            <a:r>
              <a:rPr lang="ru-RU" sz="1200" dirty="0" smtClean="0">
                <a:latin typeface="Arial"/>
                <a:cs typeface="Arial"/>
              </a:rPr>
              <a:t>ия</a:t>
            </a:r>
            <a:r>
              <a:rPr lang="ru-RU" sz="1200" spc="-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с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ьс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 пос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ения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15" dirty="0" smtClean="0">
                <a:latin typeface="Arial"/>
                <a:cs typeface="Arial"/>
              </a:rPr>
              <a:t>у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ержда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пе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чень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м</a:t>
            </a:r>
            <a:r>
              <a:rPr lang="ru-RU" sz="1200" spc="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роприятий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р</a:t>
            </a:r>
            <a:r>
              <a:rPr lang="ru-RU" sz="1200" spc="-10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з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3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15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5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а, опр</a:t>
            </a:r>
            <a:r>
              <a:rPr lang="ru-RU" sz="1200" spc="-2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я</a:t>
            </a:r>
            <a:r>
              <a:rPr lang="ru-RU" sz="1200" spc="-50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ст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ен</a:t>
            </a:r>
            <a:r>
              <a:rPr lang="ru-RU" sz="1200" spc="-5" dirty="0" smtClean="0">
                <a:latin typeface="Arial"/>
                <a:cs typeface="Arial"/>
              </a:rPr>
              <a:t>н</a:t>
            </a:r>
            <a:r>
              <a:rPr lang="ru-RU" sz="1200" dirty="0" smtClean="0">
                <a:latin typeface="Arial"/>
                <a:cs typeface="Arial"/>
              </a:rPr>
              <a:t>ых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исп</a:t>
            </a:r>
            <a:r>
              <a:rPr lang="ru-RU" sz="1200" spc="-25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ни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ей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 с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dirty="0" smtClean="0">
                <a:latin typeface="Arial"/>
                <a:cs typeface="Arial"/>
              </a:rPr>
              <a:t>оки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исп</a:t>
            </a:r>
            <a:r>
              <a:rPr lang="ru-RU" sz="1200" spc="-25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нения.</a:t>
            </a:r>
          </a:p>
          <a:p>
            <a:pPr marL="12700" algn="just" defTabSz="360000">
              <a:lnSpc>
                <a:spcPct val="100000"/>
              </a:lnSpc>
            </a:pPr>
            <a:r>
              <a:rPr lang="ru-RU" sz="1200" spc="-5" dirty="0" smtClean="0">
                <a:latin typeface="Arial"/>
                <a:cs typeface="Arial"/>
              </a:rPr>
              <a:t>	Н</a:t>
            </a:r>
            <a:r>
              <a:rPr lang="ru-RU" sz="1200" dirty="0" smtClean="0">
                <a:latin typeface="Arial"/>
                <a:cs typeface="Arial"/>
              </a:rPr>
              <a:t>епоср</a:t>
            </a:r>
            <a:r>
              <a:rPr lang="ru-RU" sz="1200" spc="-2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ст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spc="-1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нн</a:t>
            </a:r>
            <a:r>
              <a:rPr lang="ru-RU" sz="1200" dirty="0" smtClean="0">
                <a:latin typeface="Arial"/>
                <a:cs typeface="Arial"/>
              </a:rPr>
              <a:t>ое</a:t>
            </a:r>
            <a:r>
              <a:rPr lang="ru-RU" sz="1200" spc="-40" dirty="0" smtClean="0">
                <a:latin typeface="Arial"/>
                <a:cs typeface="Arial"/>
              </a:rPr>
              <a:t> </a:t>
            </a:r>
            <a:r>
              <a:rPr lang="ru-RU" sz="1200" spc="5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5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ение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п</a:t>
            </a:r>
            <a:r>
              <a:rPr lang="ru-RU" sz="1200" dirty="0" smtClean="0">
                <a:latin typeface="Arial"/>
                <a:cs typeface="Arial"/>
              </a:rPr>
              <a:t>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5" dirty="0" smtClean="0">
                <a:latin typeface="Arial"/>
                <a:cs typeface="Arial"/>
              </a:rPr>
              <a:t>к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30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5" dirty="0" smtClean="0">
                <a:latin typeface="Arial"/>
                <a:cs typeface="Arial"/>
              </a:rPr>
              <a:t>у</a:t>
            </a:r>
            <a:r>
              <a:rPr lang="ru-RU" sz="1200" spc="-20" dirty="0" smtClean="0">
                <a:latin typeface="Arial"/>
                <a:cs typeface="Arial"/>
              </a:rPr>
              <a:t>щ</a:t>
            </a:r>
            <a:r>
              <a:rPr lang="ru-RU" sz="1200" dirty="0" smtClean="0">
                <a:latin typeface="Arial"/>
                <a:cs typeface="Arial"/>
              </a:rPr>
              <a:t>ест</a:t>
            </a:r>
            <a:r>
              <a:rPr lang="ru-RU" sz="1200" spc="-25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ля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0" dirty="0" smtClean="0">
                <a:latin typeface="Arial"/>
                <a:cs typeface="Arial"/>
              </a:rPr>
              <a:t> ф</a:t>
            </a:r>
            <a:r>
              <a:rPr lang="ru-RU" sz="1200" dirty="0" smtClean="0">
                <a:latin typeface="Arial"/>
                <a:cs typeface="Arial"/>
              </a:rPr>
              <a:t>и</a:t>
            </a:r>
            <a:r>
              <a:rPr lang="ru-RU" sz="1200" spc="-5" dirty="0" smtClean="0">
                <a:latin typeface="Arial"/>
                <a:cs typeface="Arial"/>
              </a:rPr>
              <a:t>н</a:t>
            </a:r>
            <a:r>
              <a:rPr lang="ru-RU" sz="1200" dirty="0" smtClean="0">
                <a:latin typeface="Arial"/>
                <a:cs typeface="Arial"/>
              </a:rPr>
              <a:t>ан</a:t>
            </a:r>
            <a:r>
              <a:rPr lang="ru-RU" sz="1200" spc="5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ое упр</a:t>
            </a:r>
            <a:r>
              <a:rPr lang="ru-RU" sz="1200" spc="5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ение администрации Николаевского муниципального района.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2856727" y="2996952"/>
            <a:ext cx="5900738" cy="1754326"/>
          </a:xfrm>
          <a:prstGeom prst="rect">
            <a:avLst/>
          </a:prstGeom>
          <a:solidFill>
            <a:srgbClr val="C7E6A4"/>
          </a:solidFill>
          <a:ln w="38100">
            <a:solidFill>
              <a:srgbClr val="43D126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defTabSz="360000" eaLnBrk="1" hangingPunct="1"/>
            <a:r>
              <a:rPr lang="ru-RU" altLang="ru-RU" sz="1200" dirty="0" smtClean="0"/>
              <a:t>	Сформированный проект бюджета Глава администрации сельского поселения вносит на рассмотрение Совета депутатов не позднее 15 ноября текущего финансового года.</a:t>
            </a:r>
          </a:p>
          <a:p>
            <a:pPr algn="just" defTabSz="360000" eaLnBrk="1" hangingPunct="1"/>
            <a:r>
              <a:rPr lang="ru-RU" altLang="ru-RU" sz="1200" dirty="0" smtClean="0"/>
              <a:t>	Совет депутатов направляет проект бюджета в постоянную бюджетную комиссию Совета депутатов для заключения о соответствии представленных документов и материалов Положению о бюджетном процессе сельского поселения.</a:t>
            </a:r>
          </a:p>
          <a:p>
            <a:pPr algn="just" defTabSz="360000" eaLnBrk="1" hangingPunct="1">
              <a:buFont typeface="Wingdings" pitchFamily="2" charset="2"/>
              <a:buNone/>
            </a:pPr>
            <a:r>
              <a:rPr lang="ru-RU" altLang="ru-RU" sz="1200" dirty="0" smtClean="0"/>
              <a:t>	Совет депутатов рассматривает проект решения </a:t>
            </a:r>
            <a:r>
              <a:rPr lang="ru-RU" altLang="ru-RU" sz="1200" smtClean="0"/>
              <a:t>о бюджете </a:t>
            </a:r>
            <a:r>
              <a:rPr lang="ru-RU" altLang="ru-RU" sz="1200" dirty="0" smtClean="0"/>
              <a:t>в одном  чтении.</a:t>
            </a:r>
            <a:endParaRPr lang="ru-RU" alt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851965" y="4887741"/>
            <a:ext cx="5905500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 anchor="ctr">
            <a:spAutoFit/>
          </a:bodyPr>
          <a:lstStyle/>
          <a:p>
            <a:pPr algn="just">
              <a:defRPr/>
            </a:pPr>
            <a:endParaRPr lang="ru-RU" sz="500" dirty="0"/>
          </a:p>
          <a:p>
            <a:pPr algn="just" defTabSz="360000">
              <a:defRPr/>
            </a:pPr>
            <a:r>
              <a:rPr lang="ru-RU" sz="1200" dirty="0" smtClean="0"/>
              <a:t>	Проект </a:t>
            </a:r>
            <a:r>
              <a:rPr lang="ru-RU" sz="1200" dirty="0"/>
              <a:t>бюджета утверждается </a:t>
            </a:r>
            <a:r>
              <a:rPr lang="ru-RU" sz="1200" dirty="0" smtClean="0"/>
              <a:t>Советом депутатов </a:t>
            </a:r>
            <a:r>
              <a:rPr lang="ru-RU" sz="1200" dirty="0"/>
              <a:t>сельского поселения  в форме решения о </a:t>
            </a:r>
            <a:r>
              <a:rPr lang="ru-RU" sz="1200" dirty="0" smtClean="0"/>
              <a:t>бюджете. </a:t>
            </a:r>
            <a:endParaRPr lang="ru-RU" sz="1200" dirty="0"/>
          </a:p>
          <a:p>
            <a:pPr algn="just" defTabSz="360000">
              <a:defRPr/>
            </a:pPr>
            <a:r>
              <a:rPr lang="ru-RU" sz="1200" dirty="0" smtClean="0"/>
              <a:t>	Принятое </a:t>
            </a:r>
            <a:r>
              <a:rPr lang="ru-RU" sz="1200" dirty="0"/>
              <a:t>решение о бюджете подлежит </a:t>
            </a:r>
            <a:r>
              <a:rPr lang="ru-RU" sz="1200" dirty="0" smtClean="0"/>
              <a:t>официальному опубликованию (обнародованию) в Вестнике сельского поселения и на официальном сайте администрации.</a:t>
            </a:r>
            <a:endParaRPr lang="ru-RU" sz="1200" dirty="0"/>
          </a:p>
          <a:p>
            <a:pPr algn="just">
              <a:defRPr/>
            </a:pPr>
            <a:endParaRPr lang="ru-RU" sz="500" dirty="0"/>
          </a:p>
        </p:txBody>
      </p:sp>
      <p:sp>
        <p:nvSpPr>
          <p:cNvPr id="13" name="TextBox 12"/>
          <p:cNvSpPr txBox="1"/>
          <p:nvPr/>
        </p:nvSpPr>
        <p:spPr>
          <a:xfrm>
            <a:off x="8496000" y="64800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49700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5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70429" y="334800"/>
              <a:ext cx="819410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Участие жителей поселения </a:t>
              </a:r>
              <a:r>
                <a:rPr 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 обсуждении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360000" y="1921197"/>
            <a:ext cx="8401498" cy="3668043"/>
            <a:chOff x="360000" y="908721"/>
            <a:chExt cx="8401498" cy="3668043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676614" y="2258870"/>
              <a:ext cx="709919" cy="915025"/>
              <a:chOff x="2680505" y="2389511"/>
              <a:chExt cx="521084" cy="648394"/>
            </a:xfrm>
          </p:grpSpPr>
          <p:sp>
            <p:nvSpPr>
              <p:cNvPr id="58" name="object 12"/>
              <p:cNvSpPr/>
              <p:nvPr/>
            </p:nvSpPr>
            <p:spPr>
              <a:xfrm>
                <a:off x="2680505" y="2390205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757174" y="0"/>
                    </a:moveTo>
                    <a:lnTo>
                      <a:pt x="757174" y="161925"/>
                    </a:lnTo>
                    <a:lnTo>
                      <a:pt x="0" y="161925"/>
                    </a:lnTo>
                    <a:lnTo>
                      <a:pt x="0" y="485775"/>
                    </a:lnTo>
                    <a:lnTo>
                      <a:pt x="757174" y="485775"/>
                    </a:lnTo>
                    <a:lnTo>
                      <a:pt x="757174" y="647700"/>
                    </a:lnTo>
                    <a:lnTo>
                      <a:pt x="1081024" y="323850"/>
                    </a:lnTo>
                    <a:lnTo>
                      <a:pt x="757174" y="0"/>
                    </a:lnTo>
                    <a:close/>
                  </a:path>
                </a:pathLst>
              </a:custGeom>
              <a:solidFill>
                <a:srgbClr val="7575D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  <p:sp>
            <p:nvSpPr>
              <p:cNvPr id="59" name="object 13"/>
              <p:cNvSpPr/>
              <p:nvPr/>
            </p:nvSpPr>
            <p:spPr>
              <a:xfrm>
                <a:off x="2680505" y="2389511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0" y="161925"/>
                    </a:moveTo>
                    <a:lnTo>
                      <a:pt x="757174" y="161925"/>
                    </a:lnTo>
                    <a:lnTo>
                      <a:pt x="757174" y="0"/>
                    </a:lnTo>
                    <a:lnTo>
                      <a:pt x="1081024" y="323850"/>
                    </a:lnTo>
                    <a:lnTo>
                      <a:pt x="757174" y="647700"/>
                    </a:lnTo>
                    <a:lnTo>
                      <a:pt x="757174" y="485775"/>
                    </a:lnTo>
                    <a:lnTo>
                      <a:pt x="0" y="485775"/>
                    </a:lnTo>
                    <a:lnTo>
                      <a:pt x="0" y="161925"/>
                    </a:lnTo>
                    <a:close/>
                  </a:path>
                </a:pathLst>
              </a:custGeom>
              <a:ln w="25399">
                <a:solidFill>
                  <a:srgbClr val="333399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360000" y="908721"/>
              <a:ext cx="2286165" cy="3668043"/>
              <a:chOff x="1" y="10122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1" y="10122"/>
                <a:ext cx="2289325" cy="1647469"/>
              </a:xfrm>
              <a:prstGeom prst="roundRect">
                <a:avLst/>
              </a:prstGeom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Скругленный прямоугольник 4"/>
              <p:cNvSpPr/>
              <p:nvPr/>
            </p:nvSpPr>
            <p:spPr>
              <a:xfrm>
                <a:off x="57921" y="293112"/>
                <a:ext cx="2173483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kern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Составление проекта бюджета</a:t>
                </a:r>
                <a:endParaRPr lang="ru-RU" sz="16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Группа 44"/>
            <p:cNvGrpSpPr/>
            <p:nvPr/>
          </p:nvGrpSpPr>
          <p:grpSpPr>
            <a:xfrm>
              <a:off x="3416195" y="908721"/>
              <a:ext cx="2286168" cy="3668043"/>
              <a:chOff x="-775468" y="1745908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-775468" y="1745908"/>
                <a:ext cx="2289325" cy="1647469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5" name="Скругленный прямоугольник 4"/>
              <p:cNvSpPr/>
              <p:nvPr/>
            </p:nvSpPr>
            <p:spPr>
              <a:xfrm>
                <a:off x="-723189" y="2028898"/>
                <a:ext cx="2173484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marL="12065" marR="6350" indent="-1905" algn="ctr">
                  <a:lnSpc>
                    <a:spcPct val="100000"/>
                  </a:lnSpc>
                </a:pP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не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се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ред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же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й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spc="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ю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д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ж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 П</a:t>
                </a:r>
                <a:r>
                  <a:rPr lang="ru-RU" sz="1600" b="1" spc="-3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ы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 с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3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ш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ан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</a:t>
                </a:r>
                <a:endPara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6475333" y="908721"/>
              <a:ext cx="2286165" cy="3668043"/>
              <a:chOff x="-807411" y="3517505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-807411" y="3517505"/>
                <a:ext cx="2289325" cy="1647469"/>
              </a:xfrm>
              <a:prstGeom prst="roundRect">
                <a:avLst/>
              </a:prstGeom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-9933876"/>
                  <a:satOff val="39811"/>
                  <a:lumOff val="8628"/>
                  <a:alphaOff val="0"/>
                </a:schemeClr>
              </a:fillRef>
              <a:effectRef idx="2">
                <a:schemeClr val="accent5">
                  <a:hueOff val="-9933876"/>
                  <a:satOff val="39811"/>
                  <a:lumOff val="862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Скругленный прямоугольник 4"/>
              <p:cNvSpPr/>
              <p:nvPr/>
            </p:nvSpPr>
            <p:spPr>
              <a:xfrm>
                <a:off x="-723189" y="3800495"/>
                <a:ext cx="2173481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marL="12700" marR="6350" algn="ctr">
                  <a:lnSpc>
                    <a:spcPct val="100000"/>
                  </a:lnSpc>
                </a:pP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егис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рац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еред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2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ча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м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ро</a:t>
                </a: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д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 и</a:t>
                </a:r>
                <a:r>
                  <a:rPr lang="ru-RU" sz="1600" b="1" spc="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spc="-3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час</a:t>
                </a:r>
                <a:r>
                  <a:rPr lang="ru-RU" sz="1600" b="1" spc="-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 П</a:t>
                </a:r>
                <a:r>
                  <a:rPr lang="ru-RU" sz="1600" b="1" spc="-3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ы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х с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3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ш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х</a:t>
                </a:r>
                <a:endPara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>
              <a:off x="5723652" y="2258975"/>
              <a:ext cx="709919" cy="914914"/>
              <a:chOff x="2680505" y="2389514"/>
              <a:chExt cx="521084" cy="648316"/>
            </a:xfrm>
          </p:grpSpPr>
          <p:sp>
            <p:nvSpPr>
              <p:cNvPr id="49" name="object 12"/>
              <p:cNvSpPr/>
              <p:nvPr/>
            </p:nvSpPr>
            <p:spPr>
              <a:xfrm>
                <a:off x="2680505" y="2390130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757174" y="0"/>
                    </a:moveTo>
                    <a:lnTo>
                      <a:pt x="757174" y="161925"/>
                    </a:lnTo>
                    <a:lnTo>
                      <a:pt x="0" y="161925"/>
                    </a:lnTo>
                    <a:lnTo>
                      <a:pt x="0" y="485775"/>
                    </a:lnTo>
                    <a:lnTo>
                      <a:pt x="757174" y="485775"/>
                    </a:lnTo>
                    <a:lnTo>
                      <a:pt x="757174" y="647700"/>
                    </a:lnTo>
                    <a:lnTo>
                      <a:pt x="1081024" y="323850"/>
                    </a:lnTo>
                    <a:lnTo>
                      <a:pt x="757174" y="0"/>
                    </a:lnTo>
                    <a:close/>
                  </a:path>
                </a:pathLst>
              </a:custGeom>
              <a:solidFill>
                <a:srgbClr val="7575D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  <p:sp>
            <p:nvSpPr>
              <p:cNvPr id="51" name="object 13"/>
              <p:cNvSpPr/>
              <p:nvPr/>
            </p:nvSpPr>
            <p:spPr>
              <a:xfrm>
                <a:off x="2680505" y="2389514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0" y="161925"/>
                    </a:moveTo>
                    <a:lnTo>
                      <a:pt x="757174" y="161925"/>
                    </a:lnTo>
                    <a:lnTo>
                      <a:pt x="757174" y="0"/>
                    </a:lnTo>
                    <a:lnTo>
                      <a:pt x="1081024" y="323850"/>
                    </a:lnTo>
                    <a:lnTo>
                      <a:pt x="757174" y="647700"/>
                    </a:lnTo>
                    <a:lnTo>
                      <a:pt x="757174" y="485775"/>
                    </a:lnTo>
                    <a:lnTo>
                      <a:pt x="0" y="485775"/>
                    </a:lnTo>
                    <a:lnTo>
                      <a:pt x="0" y="161925"/>
                    </a:lnTo>
                    <a:close/>
                  </a:path>
                </a:pathLst>
              </a:custGeom>
              <a:ln w="25399">
                <a:solidFill>
                  <a:srgbClr val="333399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39"/>
          <p:cNvGrpSpPr/>
          <p:nvPr/>
        </p:nvGrpSpPr>
        <p:grpSpPr>
          <a:xfrm>
            <a:off x="116505" y="1898830"/>
            <a:ext cx="2797605" cy="2671556"/>
            <a:chOff x="191702" y="2626519"/>
            <a:chExt cx="3427189" cy="3089077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191702" y="3425041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5678,958</a:t>
              </a:r>
              <a:endParaRPr lang="en-US" sz="1200" b="1" i="1" dirty="0" smtClean="0"/>
            </a:p>
            <a:p>
              <a:pPr algn="ctr"/>
              <a:r>
                <a:rPr lang="ru-RU" sz="1200" b="1" i="1" dirty="0" err="1" smtClean="0"/>
                <a:t>тыс.руб</a:t>
              </a:r>
              <a:r>
                <a:rPr lang="ru-RU" sz="1200" b="1" i="1" dirty="0" smtClean="0"/>
                <a:t>.</a:t>
              </a:r>
              <a:endParaRPr lang="ru-RU" sz="1200" i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14103" y="4161383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i="1" dirty="0" smtClean="0"/>
                <a:t>5751,958</a:t>
              </a:r>
              <a:r>
                <a:rPr lang="en-US" sz="1200" b="1" i="1" dirty="0" smtClean="0"/>
                <a:t> </a:t>
              </a:r>
              <a:r>
                <a:rPr lang="ru-RU" sz="1200" b="1" i="1" dirty="0" err="1" smtClean="0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84098" y="2626519"/>
              <a:ext cx="1421025" cy="373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2018 год</a:t>
              </a:r>
              <a:endParaRPr lang="ru-RU" sz="1500" b="1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322146" y="4968254"/>
              <a:ext cx="1097500" cy="7473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dirty="0" smtClean="0"/>
                <a:t>73</a:t>
              </a:r>
              <a:r>
                <a:rPr lang="en-US" sz="1200" b="1" i="1" dirty="0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3169891" y="2306528"/>
            <a:ext cx="2797604" cy="2668903"/>
            <a:chOff x="183600" y="2626519"/>
            <a:chExt cx="3427188" cy="3086009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183600" y="3456068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5775,176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06000" y="4192409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i="1" dirty="0" smtClean="0"/>
                <a:t>5853,176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84515" y="2626519"/>
              <a:ext cx="1420071" cy="373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2019 год</a:t>
              </a:r>
              <a:endParaRPr lang="ru-RU" sz="1500" b="1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314042" y="4965186"/>
              <a:ext cx="1097500" cy="7473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dirty="0" smtClean="0"/>
                <a:t>78</a:t>
              </a:r>
              <a:r>
                <a:rPr lang="en-US" sz="1200" b="1" i="1" dirty="0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229891" y="2712535"/>
            <a:ext cx="2797604" cy="2667942"/>
            <a:chOff x="183600" y="2626519"/>
            <a:chExt cx="3427188" cy="308490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83600" y="3454957"/>
              <a:ext cx="1504788" cy="747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5779,828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06000" y="4191299"/>
              <a:ext cx="1504788" cy="747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dirty="0" smtClean="0"/>
                <a:t>5858,828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84931" y="2626519"/>
              <a:ext cx="1420071" cy="373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2020 год</a:t>
              </a:r>
              <a:endParaRPr lang="ru-RU" sz="1500" b="1" dirty="0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184931" y="4964076"/>
              <a:ext cx="1420071" cy="747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smtClean="0"/>
                <a:t>79</a:t>
              </a:r>
              <a:r>
                <a:rPr lang="en-US" sz="1200" b="1" i="1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33200" y="5364215"/>
            <a:ext cx="886686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500" dirty="0">
                <a:solidFill>
                  <a:srgbClr val="1C1C0F"/>
                </a:solidFill>
              </a:rPr>
              <a:t>Принцип формирования и исполнения бюджета, который состоит в равновесии бюджетных расходов и источников их финансирования, называется </a:t>
            </a:r>
            <a:r>
              <a:rPr lang="ru-RU" sz="1500" b="1" i="1" dirty="0">
                <a:solidFill>
                  <a:srgbClr val="1C1C0F"/>
                </a:solidFill>
              </a:rPr>
              <a:t>сбалансированностью бюджета</a:t>
            </a:r>
            <a:r>
              <a:rPr lang="ru-RU" sz="1500" dirty="0">
                <a:solidFill>
                  <a:srgbClr val="1C1C0F"/>
                </a:solidFill>
              </a:rPr>
              <a:t>. </a:t>
            </a:r>
            <a:endParaRPr lang="ru-RU" sz="1500" dirty="0" smtClean="0">
              <a:solidFill>
                <a:srgbClr val="1C1C0F"/>
              </a:solidFill>
            </a:endParaRPr>
          </a:p>
          <a:p>
            <a:pPr indent="361950" algn="just"/>
            <a:r>
              <a:rPr lang="ru-RU" sz="1500" dirty="0" smtClean="0">
                <a:solidFill>
                  <a:srgbClr val="1C1C0F"/>
                </a:solidFill>
              </a:rPr>
              <a:t>Этот </a:t>
            </a:r>
            <a:r>
              <a:rPr lang="ru-RU" sz="1500" dirty="0">
                <a:solidFill>
                  <a:srgbClr val="1C1C0F"/>
                </a:solidFill>
              </a:rPr>
              <a:t>принцип даже при наличии бюджетного дефицита помогает удерживать баланс между объемом расходов и величиной бюджетных </a:t>
            </a:r>
            <a:r>
              <a:rPr lang="ru-RU" sz="1500" dirty="0" smtClean="0">
                <a:solidFill>
                  <a:srgbClr val="1C1C0F"/>
                </a:solidFill>
              </a:rPr>
              <a:t>поступлений.</a:t>
            </a:r>
          </a:p>
          <a:p>
            <a:pPr indent="361950" algn="just"/>
            <a:r>
              <a:rPr lang="ru-RU" sz="1500" dirty="0" smtClean="0">
                <a:solidFill>
                  <a:srgbClr val="1C1C0F"/>
                </a:solidFill>
              </a:rPr>
              <a:t>Источник </a:t>
            </a:r>
            <a:r>
              <a:rPr lang="ru-RU" sz="1500" dirty="0">
                <a:solidFill>
                  <a:srgbClr val="1C1C0F"/>
                </a:solidFill>
              </a:rPr>
              <a:t>покрытия дефицита бюджета – остатки средств бюджета предыдущего периода.</a:t>
            </a:r>
            <a:endParaRPr lang="ru-RU" sz="150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3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2091194" y="334800"/>
              <a:ext cx="495257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Сбалансированность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76000" y="1088740"/>
            <a:ext cx="7970400" cy="972060"/>
            <a:chOff x="576000" y="1088740"/>
            <a:chExt cx="7970400" cy="97206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465600" y="1088740"/>
              <a:ext cx="2080800" cy="432000"/>
              <a:chOff x="-4744035" y="2125375"/>
              <a:chExt cx="2080800" cy="432000"/>
            </a:xfrm>
          </p:grpSpPr>
          <p:sp>
            <p:nvSpPr>
              <p:cNvPr id="89" name="Скругленный прямоугольник 88"/>
              <p:cNvSpPr/>
              <p:nvPr/>
            </p:nvSpPr>
            <p:spPr>
              <a:xfrm>
                <a:off x="-4744035" y="2125375"/>
                <a:ext cx="2080800" cy="432000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0" name="Прямоугольник 89"/>
              <p:cNvSpPr/>
              <p:nvPr/>
            </p:nvSpPr>
            <p:spPr>
              <a:xfrm>
                <a:off x="-4712990" y="2170380"/>
                <a:ext cx="2035795" cy="3231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>
                    <a:solidFill>
                      <a:schemeClr val="bg1"/>
                    </a:solidFill>
                  </a:rPr>
                  <a:t>Расходы </a:t>
                </a:r>
                <a:r>
                  <a:rPr lang="en-US" sz="1500" b="1" i="1" dirty="0" smtClean="0"/>
                  <a:t>&gt; </a:t>
                </a:r>
                <a:r>
                  <a:rPr lang="ru-RU" sz="1500" b="1" dirty="0" smtClean="0">
                    <a:solidFill>
                      <a:schemeClr val="bg1"/>
                    </a:solidFill>
                  </a:rPr>
                  <a:t>Доход</a:t>
                </a:r>
                <a:r>
                  <a:rPr lang="ru-RU" sz="1500" b="1" dirty="0">
                    <a:solidFill>
                      <a:schemeClr val="bg1"/>
                    </a:solidFill>
                  </a:rPr>
                  <a:t>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Группа 4"/>
            <p:cNvGrpSpPr/>
            <p:nvPr/>
          </p:nvGrpSpPr>
          <p:grpSpPr>
            <a:xfrm>
              <a:off x="6465600" y="1628800"/>
              <a:ext cx="2080800" cy="432000"/>
              <a:chOff x="-654155" y="3182643"/>
              <a:chExt cx="2080800" cy="432000"/>
            </a:xfrm>
          </p:grpSpPr>
          <p:sp>
            <p:nvSpPr>
              <p:cNvPr id="91" name="Скругленный прямоугольник 90"/>
              <p:cNvSpPr/>
              <p:nvPr/>
            </p:nvSpPr>
            <p:spPr>
              <a:xfrm>
                <a:off x="-654155" y="3182643"/>
                <a:ext cx="2080800" cy="432000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2" name="Прямоугольник 91"/>
              <p:cNvSpPr/>
              <p:nvPr/>
            </p:nvSpPr>
            <p:spPr>
              <a:xfrm>
                <a:off x="-623110" y="3227648"/>
                <a:ext cx="2035795" cy="3231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Расходы </a:t>
                </a:r>
                <a:r>
                  <a:rPr lang="en-US" sz="1500" b="1" i="1" dirty="0" smtClean="0"/>
                  <a:t>&lt;</a:t>
                </a:r>
                <a:r>
                  <a:rPr lang="ru-RU" sz="1500" b="1" i="1" dirty="0" smtClean="0"/>
                  <a:t> </a:t>
                </a:r>
                <a:r>
                  <a:rPr lang="ru-RU" sz="1500" b="1" dirty="0" smtClean="0">
                    <a:solidFill>
                      <a:schemeClr val="bg1"/>
                    </a:solidFill>
                  </a:rPr>
                  <a:t>Доходы</a:t>
                </a:r>
                <a:endParaRPr lang="ru-RU" sz="15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3987087" y="1401400"/>
              <a:ext cx="3603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/>
                <a:t>=</a:t>
              </a: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2161462" y="1388700"/>
              <a:ext cx="3587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 dirty="0"/>
                <a:t>-</a:t>
              </a:r>
            </a:p>
          </p:txBody>
        </p:sp>
        <p:sp>
          <p:nvSpPr>
            <p:cNvPr id="25" name="Двойная стрелка влево/вправо 24"/>
            <p:cNvSpPr/>
            <p:nvPr/>
          </p:nvSpPr>
          <p:spPr>
            <a:xfrm>
              <a:off x="5925600" y="1191850"/>
              <a:ext cx="522000" cy="238125"/>
            </a:xfrm>
            <a:prstGeom prst="leftRightArrow">
              <a:avLst/>
            </a:prstGeom>
            <a:gradFill>
              <a:gsLst>
                <a:gs pos="0">
                  <a:srgbClr val="006600"/>
                </a:gs>
                <a:gs pos="50000">
                  <a:schemeClr val="bg1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Двойная стрелка влево/вправо 25"/>
            <p:cNvSpPr/>
            <p:nvPr/>
          </p:nvSpPr>
          <p:spPr>
            <a:xfrm>
              <a:off x="5925600" y="1727940"/>
              <a:ext cx="522000" cy="237600"/>
            </a:xfrm>
            <a:prstGeom prst="leftRightArrow">
              <a:avLst/>
            </a:prstGeom>
            <a:gradFill>
              <a:gsLst>
                <a:gs pos="0">
                  <a:srgbClr val="006600"/>
                </a:gs>
                <a:gs pos="50000">
                  <a:schemeClr val="bg1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576000" y="1357200"/>
              <a:ext cx="1584000" cy="432000"/>
              <a:chOff x="522000" y="1357200"/>
              <a:chExt cx="1584000" cy="432000"/>
            </a:xfrm>
          </p:grpSpPr>
          <p:sp>
            <p:nvSpPr>
              <p:cNvPr id="80" name="Скругленный прямоугольник 79"/>
              <p:cNvSpPr/>
              <p:nvPr/>
            </p:nvSpPr>
            <p:spPr>
              <a:xfrm>
                <a:off x="522000" y="1357200"/>
                <a:ext cx="1584000" cy="432000"/>
              </a:xfrm>
              <a:prstGeom prst="roundRect">
                <a:avLst/>
              </a:prstGeom>
              <a:solidFill>
                <a:srgbClr val="002060"/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2" name="Прямоугольник 81"/>
              <p:cNvSpPr/>
              <p:nvPr/>
            </p:nvSpPr>
            <p:spPr>
              <a:xfrm>
                <a:off x="611560" y="1422000"/>
                <a:ext cx="1403428" cy="323165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Доходы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2420755" y="1357200"/>
              <a:ext cx="1584000" cy="432000"/>
              <a:chOff x="2771800" y="2213865"/>
              <a:chExt cx="1584000" cy="432000"/>
            </a:xfrm>
          </p:grpSpPr>
          <p:sp>
            <p:nvSpPr>
              <p:cNvPr id="83" name="Скругленный прямоугольник 82"/>
              <p:cNvSpPr/>
              <p:nvPr/>
            </p:nvSpPr>
            <p:spPr>
              <a:xfrm>
                <a:off x="2771800" y="2213865"/>
                <a:ext cx="1584000" cy="432000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4" name="Прямоугольник 83"/>
              <p:cNvSpPr/>
              <p:nvPr/>
            </p:nvSpPr>
            <p:spPr>
              <a:xfrm>
                <a:off x="2771800" y="2278800"/>
                <a:ext cx="1584000" cy="32316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Расходы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4320000" y="1134000"/>
              <a:ext cx="1584000" cy="900000"/>
              <a:chOff x="3367200" y="2303875"/>
              <a:chExt cx="1584000" cy="900000"/>
            </a:xfrm>
          </p:grpSpPr>
          <p:sp>
            <p:nvSpPr>
              <p:cNvPr id="85" name="Скругленный прямоугольник 84"/>
              <p:cNvSpPr/>
              <p:nvPr/>
            </p:nvSpPr>
            <p:spPr>
              <a:xfrm>
                <a:off x="3367200" y="2303875"/>
                <a:ext cx="1584000" cy="900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6" name="Прямоугольник 85"/>
              <p:cNvSpPr/>
              <p:nvPr/>
            </p:nvSpPr>
            <p:spPr>
              <a:xfrm>
                <a:off x="3367200" y="2376000"/>
                <a:ext cx="1580400" cy="78483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Дефицит</a:t>
                </a:r>
              </a:p>
              <a:p>
                <a:pPr lvl="0" algn="ctr"/>
                <a:r>
                  <a:rPr lang="ru-RU" sz="1500" b="1" i="1" dirty="0" smtClean="0"/>
                  <a:t>или</a:t>
                </a:r>
              </a:p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Профицит</a:t>
                </a:r>
                <a:endParaRPr lang="ru-RU" sz="15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48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414000" y="2708920"/>
            <a:ext cx="8316000" cy="1371600"/>
            <a:chOff x="414000" y="2708920"/>
            <a:chExt cx="8316000" cy="1371600"/>
          </a:xfrm>
        </p:grpSpPr>
        <p:sp>
          <p:nvSpPr>
            <p:cNvPr id="4" name="object 2"/>
            <p:cNvSpPr>
              <a:spLocks noChangeArrowheads="1"/>
            </p:cNvSpPr>
            <p:nvPr/>
          </p:nvSpPr>
          <p:spPr bwMode="auto">
            <a:xfrm>
              <a:off x="414000" y="2708920"/>
              <a:ext cx="8316000" cy="13716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" name="object 5"/>
            <p:cNvSpPr txBox="1">
              <a:spLocks noChangeArrowheads="1"/>
            </p:cNvSpPr>
            <p:nvPr/>
          </p:nvSpPr>
          <p:spPr bwMode="auto">
            <a:xfrm>
              <a:off x="414000" y="2888940"/>
              <a:ext cx="8316000" cy="105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2700" indent="-127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ДОХОДЫ </a:t>
              </a: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БЮДЖЕТА</a:t>
              </a:r>
            </a:p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ПОСЕЛЕНИЯ</a:t>
              </a:r>
              <a:endParaRPr lang="ru-RU" alt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6495" y="0"/>
            <a:ext cx="906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Нигирское</a:t>
            </a:r>
            <a:r>
              <a:rPr lang="ru-RU" alt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сельское поселение Николаевского муниципального района Хабаровского края</a:t>
            </a:r>
            <a:endParaRPr lang="ru-RU" altLang="ru-RU" sz="1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9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/>
          <p:nvPr/>
        </p:nvSpPr>
        <p:spPr>
          <a:xfrm>
            <a:off x="2005479" y="2798930"/>
            <a:ext cx="792480" cy="792000"/>
          </a:xfrm>
          <a:custGeom>
            <a:avLst/>
            <a:gdLst/>
            <a:ahLst/>
            <a:cxnLst/>
            <a:rect l="l" t="t" r="r" b="b"/>
            <a:pathLst>
              <a:path w="792480" h="900430">
                <a:moveTo>
                  <a:pt x="0" y="504063"/>
                </a:moveTo>
                <a:lnTo>
                  <a:pt x="198056" y="504063"/>
                </a:lnTo>
                <a:lnTo>
                  <a:pt x="198056" y="0"/>
                </a:lnTo>
                <a:lnTo>
                  <a:pt x="594169" y="0"/>
                </a:lnTo>
                <a:lnTo>
                  <a:pt x="594169" y="504063"/>
                </a:lnTo>
                <a:lnTo>
                  <a:pt x="792162" y="504063"/>
                </a:lnTo>
                <a:lnTo>
                  <a:pt x="396049" y="900049"/>
                </a:lnTo>
                <a:lnTo>
                  <a:pt x="0" y="504063"/>
                </a:lnTo>
                <a:close/>
              </a:path>
            </a:pathLst>
          </a:custGeom>
          <a:solidFill>
            <a:srgbClr val="DCE6F2"/>
          </a:solidFill>
          <a:ln w="25400">
            <a:solidFill>
              <a:srgbClr val="2787A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6257892" y="2798930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63600" h="900430">
                <a:moveTo>
                  <a:pt x="0" y="390016"/>
                </a:moveTo>
                <a:lnTo>
                  <a:pt x="215900" y="390016"/>
                </a:lnTo>
                <a:lnTo>
                  <a:pt x="215900" y="0"/>
                </a:lnTo>
                <a:lnTo>
                  <a:pt x="647700" y="0"/>
                </a:lnTo>
                <a:lnTo>
                  <a:pt x="647700" y="390016"/>
                </a:lnTo>
                <a:lnTo>
                  <a:pt x="863600" y="390016"/>
                </a:lnTo>
                <a:lnTo>
                  <a:pt x="431800" y="900049"/>
                </a:lnTo>
                <a:lnTo>
                  <a:pt x="0" y="39001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273722" y="1088740"/>
            <a:ext cx="2289326" cy="171019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Скругленный прямоугольник 4"/>
          <p:cNvSpPr/>
          <p:nvPr/>
        </p:nvSpPr>
        <p:spPr>
          <a:xfrm>
            <a:off x="1314978" y="1537769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доходы</a:t>
            </a:r>
            <a:endParaRPr lang="ru-RU" sz="2000" b="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Скругленный прямоугольник 6"/>
          <p:cNvSpPr/>
          <p:nvPr/>
        </p:nvSpPr>
        <p:spPr>
          <a:xfrm>
            <a:off x="3477922" y="1538790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endParaRPr lang="ru-RU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462524" y="998730"/>
            <a:ext cx="2289326" cy="171019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933876"/>
              <a:satOff val="39811"/>
              <a:lumOff val="8628"/>
              <a:alphaOff val="0"/>
            </a:schemeClr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Скругленный прямоугольник 8"/>
          <p:cNvSpPr/>
          <p:nvPr/>
        </p:nvSpPr>
        <p:spPr>
          <a:xfrm>
            <a:off x="5520446" y="1447759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Безвозмездные поступления</a:t>
            </a:r>
            <a:endParaRPr lang="ru-RU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14385" y="3650146"/>
            <a:ext cx="2808000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787A0"/>
            </a:solidFill>
          </a:ln>
        </p:spPr>
        <p:txBody>
          <a:bodyPr anchor="t">
            <a:spAutoFit/>
          </a:bodyPr>
          <a:lstStyle/>
          <a:p>
            <a:pPr marL="12700" algn="ctr" defTabSz="360000">
              <a:lnSpc>
                <a:spcPct val="100000"/>
              </a:lnSpc>
            </a:pPr>
            <a:r>
              <a:rPr lang="ru-RU" sz="1200" b="1" i="1" dirty="0">
                <a:latin typeface="Arial"/>
                <a:cs typeface="Arial"/>
              </a:rPr>
              <a:t>Поступления от уплаты налогов, установленных Налоговым кодексом </a:t>
            </a:r>
            <a:r>
              <a:rPr lang="ru-RU" sz="1200" b="1" i="1" dirty="0" smtClean="0">
                <a:latin typeface="Arial"/>
                <a:cs typeface="Arial"/>
              </a:rPr>
              <a:t>РФ: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налог на доходы физических лиц;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акцизы;</a:t>
            </a:r>
            <a:endParaRPr lang="en-US" sz="1200" dirty="0" smtClean="0">
              <a:latin typeface="Arial"/>
              <a:cs typeface="Arial"/>
            </a:endParaRPr>
          </a:p>
          <a:p>
            <a:pPr marL="184785" indent="-172085">
              <a:buFont typeface="Arial"/>
              <a:buChar char="-"/>
              <a:tabLst>
                <a:tab pos="185420" algn="l"/>
              </a:tabLst>
            </a:pPr>
            <a:r>
              <a:rPr lang="ru-RU" altLang="ru-RU" sz="1200" dirty="0">
                <a:cs typeface="Arial" charset="0"/>
              </a:rPr>
              <a:t>налог , взимаемый в связи с применением упрощенной системой налогообложения;</a:t>
            </a:r>
          </a:p>
          <a:p>
            <a:pPr marL="184785" marR="6350" indent="-172085">
              <a:buFont typeface="Arial"/>
              <a:buChar char="-"/>
              <a:tabLst>
                <a:tab pos="185420" algn="l"/>
              </a:tabLst>
            </a:pPr>
            <a:r>
              <a:rPr lang="ru-RU" altLang="ru-RU" sz="1200" dirty="0" smtClean="0">
                <a:cs typeface="Arial" charset="0"/>
              </a:rPr>
              <a:t>транспортный </a:t>
            </a:r>
            <a:r>
              <a:rPr lang="ru-RU" altLang="ru-RU" sz="1200" dirty="0">
                <a:cs typeface="Arial" charset="0"/>
              </a:rPr>
              <a:t>налог;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земельный налог;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>
                <a:latin typeface="Arial"/>
                <a:cs typeface="Arial"/>
              </a:rPr>
              <a:t>государственная пошлина.</a:t>
            </a:r>
            <a:endParaRPr lang="ru-RU" sz="1200" dirty="0" smtClean="0">
              <a:latin typeface="Arial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03187" y="3583476"/>
            <a:ext cx="280800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дотации из бюджета Николаевского муниципального района и бюджета  Хабаровского края;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субвенции из федерального бюджета </a:t>
            </a:r>
            <a:r>
              <a:rPr lang="ru-RU" altLang="ru-RU" sz="1200" dirty="0" smtClean="0"/>
              <a:t>и (или) </a:t>
            </a:r>
            <a:r>
              <a:rPr lang="ru-RU" altLang="ru-RU" sz="1200" dirty="0"/>
              <a:t>из бюджета Хабаровского края;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иные межбюджетные трансферты из других бюджетов бюджетной системы Российской Федерации;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безвозмездные поступления от физических и юридических лиц, в том числе добровольные пожертвования.</a:t>
            </a:r>
            <a:endParaRPr lang="ru-RU" sz="1200" dirty="0"/>
          </a:p>
        </p:txBody>
      </p:sp>
      <p:sp>
        <p:nvSpPr>
          <p:cNvPr id="59" name="TextBox 58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0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1383119" y="334800"/>
              <a:ext cx="6368731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Структура доходов </a:t>
              </a: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бюджета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927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" name="Rectangle 32"/>
            <p:cNvSpPr>
              <a:spLocks noChangeArrowheads="1"/>
            </p:cNvSpPr>
            <p:nvPr/>
          </p:nvSpPr>
          <p:spPr bwMode="auto">
            <a:xfrm>
              <a:off x="1002968" y="423536"/>
              <a:ext cx="7140095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Налоговые и неналоговые</a:t>
              </a:r>
              <a:r>
                <a:rPr lang="ru-RU" sz="2300" b="1" i="1" spc="-4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ис</a:t>
              </a:r>
              <a:r>
                <a:rPr lang="ru-RU" sz="2300" b="1" i="1" spc="-6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5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чни</a:t>
              </a:r>
              <a:r>
                <a:rPr lang="ru-RU" sz="2300" b="1" i="1" spc="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 д</a:t>
              </a:r>
              <a:r>
                <a:rPr lang="ru-RU" sz="2300" b="1" i="1" spc="-5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ох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ю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3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ж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е</a:t>
              </a:r>
              <a:r>
                <a:rPr lang="ru-RU" sz="2300" b="1" i="1" spc="-3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8025814" y="210801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81967"/>
              </p:ext>
            </p:extLst>
          </p:nvPr>
        </p:nvGraphicFramePr>
        <p:xfrm>
          <a:off x="109801" y="2401119"/>
          <a:ext cx="8872689" cy="3309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908"/>
                <a:gridCol w="6260538"/>
                <a:gridCol w="720081"/>
                <a:gridCol w="720081"/>
                <a:gridCol w="720081"/>
              </a:tblGrid>
              <a:tr h="559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год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год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и неналоговые доходы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1479,862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1577,630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1593,782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1381,962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1479,730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1495,882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НДФЛ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36,100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37,183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37,927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Доходы от уплаты акцизов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1098,862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1189,593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1199,110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8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81,000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84,078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87,189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3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Налог на имущество физических лиц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3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Транспортный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70,000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72,660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75,348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4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налог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85,000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85,000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85,000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Госпошлина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9,216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9,308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11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Неналоговые доходы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из</a:t>
                      </a:r>
                      <a:r>
                        <a:rPr lang="ru-RU" sz="1100" b="0" i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них:</a:t>
                      </a:r>
                      <a:endParaRPr lang="ru-RU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97,900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97,900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97,900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Доходы от сдачи в аренду имущества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61,300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61,300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61,300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поступления от использования имущества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36,600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36,600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36,600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64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Группа 96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0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1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Нигирского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510201" y="423536"/>
              <a:ext cx="8125622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spc="4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налоговых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18 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2019-2020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4" name="Диаграмма 113"/>
          <p:cNvGraphicFramePr/>
          <p:nvPr>
            <p:extLst>
              <p:ext uri="{D42A27DB-BD31-4B8C-83A1-F6EECF244321}">
                <p14:modId xmlns:p14="http://schemas.microsoft.com/office/powerpoint/2010/main" val="3566126642"/>
              </p:ext>
            </p:extLst>
          </p:nvPr>
        </p:nvGraphicFramePr>
        <p:xfrm>
          <a:off x="216000" y="1372287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5" name="Прямоугольник 114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16" name="Диаграмма 115"/>
          <p:cNvGraphicFramePr/>
          <p:nvPr>
            <p:extLst>
              <p:ext uri="{D42A27DB-BD31-4B8C-83A1-F6EECF244321}">
                <p14:modId xmlns:p14="http://schemas.microsoft.com/office/powerpoint/2010/main" val="960646506"/>
              </p:ext>
            </p:extLst>
          </p:nvPr>
        </p:nvGraphicFramePr>
        <p:xfrm>
          <a:off x="4788000" y="1360800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7" name="Диаграмма 116"/>
          <p:cNvGraphicFramePr/>
          <p:nvPr>
            <p:extLst>
              <p:ext uri="{D42A27DB-BD31-4B8C-83A1-F6EECF244321}">
                <p14:modId xmlns:p14="http://schemas.microsoft.com/office/powerpoint/2010/main" val="488590740"/>
              </p:ext>
            </p:extLst>
          </p:nvPr>
        </p:nvGraphicFramePr>
        <p:xfrm>
          <a:off x="2445160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8" name="Таблица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679440"/>
              </p:ext>
            </p:extLst>
          </p:nvPr>
        </p:nvGraphicFramePr>
        <p:xfrm>
          <a:off x="6675630" y="4104075"/>
          <a:ext cx="2264426" cy="2366010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85538"/>
                <a:gridCol w="197888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НДФЛ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 от уплаты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акцизов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Налог, взимаемый в связи с применением упрощенной системы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налогообложения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 на имущество физических лиц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Транспортный налог</a:t>
                      </a:r>
                      <a:endParaRPr lang="ru-RU" sz="1100" dirty="0"/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Госпошлина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9" name="Рисунок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14908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0" name="Объект 119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Image" r:id="rId8" imgW="0" imgH="0" progId="">
                  <p:embed/>
                </p:oleObj>
              </mc:Choice>
              <mc:Fallback>
                <p:oleObj name="Image" r:id="rId8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Объект 120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Image" r:id="rId10" imgW="0" imgH="0" progId="">
                  <p:embed/>
                </p:oleObj>
              </mc:Choice>
              <mc:Fallback>
                <p:oleObj name="Image" r:id="rId10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" name="Рисунок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41908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Рисунок 1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86438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Рисунок 2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532516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Рисунок 2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565726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Рисунок 2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591745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Рисунок 2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618025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86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4" name="Диаграмма 113"/>
          <p:cNvGraphicFramePr/>
          <p:nvPr>
            <p:extLst>
              <p:ext uri="{D42A27DB-BD31-4B8C-83A1-F6EECF244321}">
                <p14:modId xmlns:p14="http://schemas.microsoft.com/office/powerpoint/2010/main" val="1854664693"/>
              </p:ext>
            </p:extLst>
          </p:nvPr>
        </p:nvGraphicFramePr>
        <p:xfrm>
          <a:off x="216000" y="136235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Прямоугольник 114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16" name="Диаграмма 115"/>
          <p:cNvGraphicFramePr/>
          <p:nvPr>
            <p:extLst>
              <p:ext uri="{D42A27DB-BD31-4B8C-83A1-F6EECF244321}">
                <p14:modId xmlns:p14="http://schemas.microsoft.com/office/powerpoint/2010/main" val="1699064289"/>
              </p:ext>
            </p:extLst>
          </p:nvPr>
        </p:nvGraphicFramePr>
        <p:xfrm>
          <a:off x="4788000" y="1360800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7" name="Диаграмма 116"/>
          <p:cNvGraphicFramePr/>
          <p:nvPr>
            <p:extLst>
              <p:ext uri="{D42A27DB-BD31-4B8C-83A1-F6EECF244321}">
                <p14:modId xmlns:p14="http://schemas.microsoft.com/office/powerpoint/2010/main" val="2917605717"/>
              </p:ext>
            </p:extLst>
          </p:nvPr>
        </p:nvGraphicFramePr>
        <p:xfrm>
          <a:off x="2445160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8" name="Таблица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68568"/>
              </p:ext>
            </p:extLst>
          </p:nvPr>
        </p:nvGraphicFramePr>
        <p:xfrm>
          <a:off x="6763069" y="4975143"/>
          <a:ext cx="2264426" cy="103428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85538"/>
                <a:gridCol w="197888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 имущества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поступления от использования имущества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9" name="Рисунок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439" y="5020148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0" name="Объект 119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Image" r:id="rId7" imgW="0" imgH="0" progId="">
                  <p:embed/>
                </p:oleObj>
              </mc:Choice>
              <mc:Fallback>
                <p:oleObj name="Image" r:id="rId7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Объект 120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Image" r:id="rId9" imgW="0" imgH="0" progId="">
                  <p:embed/>
                </p:oleObj>
              </mc:Choice>
              <mc:Fallback>
                <p:oleObj name="Image" r:id="rId9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10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333710" y="423536"/>
              <a:ext cx="847860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spc="4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неналоговых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18 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2019-2020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42" name="Picture 194"/>
          <p:cNvPicPr>
            <a:picLocks noChangeAspect="1" noChangeArrowheads="1"/>
          </p:cNvPicPr>
          <p:nvPr/>
        </p:nvPicPr>
        <p:blipFill>
          <a:blip r:embed="rId11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026" y="5409220"/>
            <a:ext cx="188913" cy="2127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5971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56648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3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32"/>
            <p:cNvSpPr>
              <a:spLocks noChangeArrowheads="1"/>
            </p:cNvSpPr>
            <p:nvPr/>
          </p:nvSpPr>
          <p:spPr bwMode="auto">
            <a:xfrm>
              <a:off x="110299" y="334800"/>
              <a:ext cx="8914364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Безвозмездные поступления в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5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ох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ю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ж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е</a:t>
              </a:r>
              <a:r>
                <a:rPr lang="ru-RU" sz="2300" b="1" i="1" spc="-3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700583"/>
              </p:ext>
            </p:extLst>
          </p:nvPr>
        </p:nvGraphicFramePr>
        <p:xfrm>
          <a:off x="108432" y="1847829"/>
          <a:ext cx="8919065" cy="3163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271"/>
                <a:gridCol w="6507075"/>
                <a:gridCol w="652573"/>
                <a:gridCol w="652573"/>
                <a:gridCol w="652573"/>
              </a:tblGrid>
              <a:tr h="391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Безвозмездные поступления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4199,096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4197,546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4186,046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6491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бюджетам поселений на выравнивание бюджетной обеспеченности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1389,290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1387,740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1376,240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68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на выравнивание бюджетной обеспеченности за счет средств краевого бюджета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6,490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6,870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7,120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03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на выравнивание бюджетной обеспеченности из средств районного фонда финансовой поддержки поселений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1382,800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1380,870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1369,120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6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Субвенции бюджетам субъектов РФ и муниципальных образований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55,940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55,940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55,940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03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Субвенции бюджетам поселений на государственную регистрацию актов гражданского состояния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5,580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5,580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5,580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03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Субвенция на выполнение полномочий по первичному воинскому учёту на территориях, где отсутствуют военные комиссариаты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50,360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649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межбюджетные трансферты, передаваемые бюджетам поселений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2753,866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2753,866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2753,866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1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0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1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490707" y="423536"/>
              <a:ext cx="8164607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безвозмездных поступлений в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поселения</a:t>
              </a:r>
              <a:r>
                <a:rPr lang="ru-RU" sz="2300" b="1" i="1" spc="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18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2019-2020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3032085481"/>
              </p:ext>
            </p:extLst>
          </p:nvPr>
        </p:nvGraphicFramePr>
        <p:xfrm>
          <a:off x="219709" y="136235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3096991445"/>
              </p:ext>
            </p:extLst>
          </p:nvPr>
        </p:nvGraphicFramePr>
        <p:xfrm>
          <a:off x="4450179" y="1437601"/>
          <a:ext cx="4568291" cy="257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" name="Диаграмма 44"/>
          <p:cNvGraphicFramePr/>
          <p:nvPr>
            <p:extLst>
              <p:ext uri="{D42A27DB-BD31-4B8C-83A1-F6EECF244321}">
                <p14:modId xmlns:p14="http://schemas.microsoft.com/office/powerpoint/2010/main" val="319768764"/>
              </p:ext>
            </p:extLst>
          </p:nvPr>
        </p:nvGraphicFramePr>
        <p:xfrm>
          <a:off x="1961710" y="4102299"/>
          <a:ext cx="4599995" cy="256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8015"/>
              </p:ext>
            </p:extLst>
          </p:nvPr>
        </p:nvGraphicFramePr>
        <p:xfrm>
          <a:off x="6597225" y="4644135"/>
          <a:ext cx="2418665" cy="120954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4987"/>
                <a:gridCol w="211367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Дотации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трансферты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7" name="Рисунок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4644134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4966413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52903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</p:spTree>
    <p:extLst>
      <p:ext uri="{BB962C8B-B14F-4D97-AF65-F5344CB8AC3E}">
        <p14:creationId xmlns:p14="http://schemas.microsoft.com/office/powerpoint/2010/main" val="21299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313528" y="424800"/>
              <a:ext cx="6518964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018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г.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2019-2020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2455768951"/>
              </p:ext>
            </p:extLst>
          </p:nvPr>
        </p:nvGraphicFramePr>
        <p:xfrm>
          <a:off x="216000" y="136235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рямоугольник 41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3195557664"/>
              </p:ext>
            </p:extLst>
          </p:nvPr>
        </p:nvGraphicFramePr>
        <p:xfrm>
          <a:off x="4788000" y="1360800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val="1731745821"/>
              </p:ext>
            </p:extLst>
          </p:nvPr>
        </p:nvGraphicFramePr>
        <p:xfrm>
          <a:off x="2331235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021476"/>
              </p:ext>
            </p:extLst>
          </p:nvPr>
        </p:nvGraphicFramePr>
        <p:xfrm>
          <a:off x="6597225" y="4869160"/>
          <a:ext cx="2418665" cy="92913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4987"/>
                <a:gridCol w="211367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доходы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доходы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Безвозмездные поступления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2" name="Рисунок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55008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" name="Объект 52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Image" r:id="rId8" imgW="0" imgH="0" progId="">
                  <p:embed/>
                </p:oleObj>
              </mc:Choice>
              <mc:Fallback>
                <p:oleObj name="Image" r:id="rId8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Image" r:id="rId10" imgW="0" imgH="0" progId="">
                  <p:embed/>
                </p:oleObj>
              </mc:Choice>
              <mc:Fallback>
                <p:oleObj name="Image" r:id="rId10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Рисунок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49212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1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51912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7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14000" y="2708920"/>
            <a:ext cx="8316000" cy="1371600"/>
            <a:chOff x="414000" y="2708920"/>
            <a:chExt cx="8316000" cy="1371600"/>
          </a:xfrm>
        </p:grpSpPr>
        <p:sp>
          <p:nvSpPr>
            <p:cNvPr id="5" name="object 2"/>
            <p:cNvSpPr>
              <a:spLocks noChangeArrowheads="1"/>
            </p:cNvSpPr>
            <p:nvPr/>
          </p:nvSpPr>
          <p:spPr bwMode="auto">
            <a:xfrm>
              <a:off x="414000" y="2708920"/>
              <a:ext cx="8316000" cy="137160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" name="object 5"/>
            <p:cNvSpPr txBox="1">
              <a:spLocks noChangeArrowheads="1"/>
            </p:cNvSpPr>
            <p:nvPr/>
          </p:nvSpPr>
          <p:spPr bwMode="auto">
            <a:xfrm>
              <a:off x="414000" y="2888940"/>
              <a:ext cx="8316000" cy="105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2700" indent="-127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РАСХОДЫ</a:t>
              </a:r>
              <a:r>
                <a:rPr lang="ru-RU" sz="3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БЮДЖЕТА</a:t>
              </a:r>
            </a:p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ПОСЕЛЕНИЯ</a:t>
              </a:r>
              <a:endParaRPr lang="ru-RU" alt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6495" y="0"/>
            <a:ext cx="906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Нигирское</a:t>
            </a:r>
            <a:r>
              <a:rPr lang="ru-RU" alt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сельское поселение Николаевского муниципального района Хабаровского края</a:t>
            </a:r>
            <a:endParaRPr lang="ru-RU" altLang="ru-RU" sz="1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126000" y="1806878"/>
            <a:ext cx="8893783" cy="1937157"/>
            <a:chOff x="71500" y="1021832"/>
            <a:chExt cx="8893783" cy="1937157"/>
          </a:xfrm>
        </p:grpSpPr>
        <p:sp>
          <p:nvSpPr>
            <p:cNvPr id="40975" name="Line 27"/>
            <p:cNvSpPr>
              <a:spLocks noChangeShapeType="1"/>
            </p:cNvSpPr>
            <p:nvPr/>
          </p:nvSpPr>
          <p:spPr bwMode="auto">
            <a:xfrm>
              <a:off x="2411475" y="1988022"/>
              <a:ext cx="0" cy="865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71500" y="1021832"/>
              <a:ext cx="1080000" cy="1928377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" name="Прямоугольник 1"/>
            <p:cNvSpPr/>
            <p:nvPr/>
          </p:nvSpPr>
          <p:spPr>
            <a:xfrm>
              <a:off x="72000" y="2063106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Общегосудар-ственные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altLang="ru-RU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вопросы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885" y="1446398"/>
              <a:ext cx="495238" cy="546032"/>
            </a:xfrm>
            <a:prstGeom prst="rect">
              <a:avLst/>
            </a:prstGeom>
          </p:spPr>
        </p:pic>
        <p:sp>
          <p:nvSpPr>
            <p:cNvPr id="49" name="Скругленный прямоугольник 48"/>
            <p:cNvSpPr/>
            <p:nvPr/>
          </p:nvSpPr>
          <p:spPr>
            <a:xfrm>
              <a:off x="1187500" y="1021832"/>
              <a:ext cx="1080000" cy="192837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755" y="1520474"/>
              <a:ext cx="838095" cy="431746"/>
            </a:xfrm>
            <a:prstGeom prst="rect">
              <a:avLst/>
            </a:prstGeom>
          </p:spPr>
        </p:pic>
        <p:sp>
          <p:nvSpPr>
            <p:cNvPr id="46" name="Прямоугольник 45"/>
            <p:cNvSpPr/>
            <p:nvPr/>
          </p:nvSpPr>
          <p:spPr>
            <a:xfrm>
              <a:off x="1170000" y="2171989"/>
              <a:ext cx="111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оборона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3419500" y="1030612"/>
              <a:ext cx="1080000" cy="1928377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Прямоугольник 50"/>
            <p:cNvSpPr/>
            <p:nvPr/>
          </p:nvSpPr>
          <p:spPr>
            <a:xfrm>
              <a:off x="3402000" y="2170779"/>
              <a:ext cx="111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экономика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3580" y="1375179"/>
              <a:ext cx="965079" cy="761905"/>
            </a:xfrm>
            <a:prstGeom prst="rect">
              <a:avLst/>
            </a:prstGeom>
          </p:spPr>
        </p:pic>
        <p:sp>
          <p:nvSpPr>
            <p:cNvPr id="57" name="Скругленный прямоугольник 56"/>
            <p:cNvSpPr/>
            <p:nvPr/>
          </p:nvSpPr>
          <p:spPr>
            <a:xfrm>
              <a:off x="4535500" y="1021832"/>
              <a:ext cx="1080000" cy="1928377"/>
            </a:xfrm>
            <a:prstGeom prst="roundRect">
              <a:avLst/>
            </a:prstGeom>
            <a:solidFill>
              <a:srgbClr val="BE9C05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4518000" y="2062779"/>
              <a:ext cx="111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Жилищно-коммунальное хозяйство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352" y="1373228"/>
              <a:ext cx="874753" cy="690595"/>
            </a:xfrm>
            <a:prstGeom prst="rect">
              <a:avLst/>
            </a:prstGeom>
          </p:spPr>
        </p:pic>
        <p:sp>
          <p:nvSpPr>
            <p:cNvPr id="63" name="Скругленный прямоугольник 62"/>
            <p:cNvSpPr/>
            <p:nvPr/>
          </p:nvSpPr>
          <p:spPr>
            <a:xfrm>
              <a:off x="5651500" y="1021832"/>
              <a:ext cx="1080000" cy="1928377"/>
            </a:xfrm>
            <a:prstGeom prst="roundRect">
              <a:avLst/>
            </a:prstGeom>
            <a:solidFill>
              <a:srgbClr val="C0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Прямоугольник 63"/>
            <p:cNvSpPr/>
            <p:nvPr/>
          </p:nvSpPr>
          <p:spPr>
            <a:xfrm>
              <a:off x="5652000" y="2062779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Культура,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кинемато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-графия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5200" y="1376408"/>
              <a:ext cx="820799" cy="648000"/>
            </a:xfrm>
            <a:prstGeom prst="rect">
              <a:avLst/>
            </a:prstGeom>
          </p:spPr>
        </p:pic>
        <p:sp>
          <p:nvSpPr>
            <p:cNvPr id="69" name="Скругленный прямоугольник 68"/>
            <p:cNvSpPr/>
            <p:nvPr/>
          </p:nvSpPr>
          <p:spPr>
            <a:xfrm>
              <a:off x="6767500" y="1021832"/>
              <a:ext cx="1080000" cy="1928377"/>
            </a:xfrm>
            <a:prstGeom prst="roundRect">
              <a:avLst/>
            </a:prstGeom>
            <a:solidFill>
              <a:srgbClr val="00B0F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Прямоугольник 69"/>
            <p:cNvSpPr/>
            <p:nvPr/>
          </p:nvSpPr>
          <p:spPr>
            <a:xfrm>
              <a:off x="6769284" y="2170779"/>
              <a:ext cx="1080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политика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289" y="1396596"/>
              <a:ext cx="965079" cy="761905"/>
            </a:xfrm>
            <a:prstGeom prst="rect">
              <a:avLst/>
            </a:prstGeom>
          </p:spPr>
        </p:pic>
        <p:sp>
          <p:nvSpPr>
            <p:cNvPr id="75" name="Скругленный прямоугольник 74"/>
            <p:cNvSpPr/>
            <p:nvPr/>
          </p:nvSpPr>
          <p:spPr>
            <a:xfrm>
              <a:off x="7883500" y="1021832"/>
              <a:ext cx="1080000" cy="1928377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Прямоугольник 75"/>
            <p:cNvSpPr/>
            <p:nvPr/>
          </p:nvSpPr>
          <p:spPr>
            <a:xfrm>
              <a:off x="7885283" y="2062779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Физическая культура и спорт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31" y="1306359"/>
              <a:ext cx="965079" cy="761905"/>
            </a:xfrm>
            <a:prstGeom prst="rect">
              <a:avLst/>
            </a:prstGeom>
          </p:spPr>
        </p:pic>
        <p:sp>
          <p:nvSpPr>
            <p:cNvPr id="81" name="Скругленный прямоугольник 80"/>
            <p:cNvSpPr/>
            <p:nvPr/>
          </p:nvSpPr>
          <p:spPr>
            <a:xfrm>
              <a:off x="2303500" y="1021832"/>
              <a:ext cx="1080000" cy="1928377"/>
            </a:xfrm>
            <a:prstGeom prst="roundRect">
              <a:avLst/>
            </a:prstGeom>
            <a:solidFill>
              <a:srgbClr val="24AF75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Прямоугольник 82"/>
            <p:cNvSpPr/>
            <p:nvPr/>
          </p:nvSpPr>
          <p:spPr>
            <a:xfrm>
              <a:off x="2286000" y="1890345"/>
              <a:ext cx="111600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безопасность и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правоохра-нительная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деятельность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6781" y="1188335"/>
              <a:ext cx="965079" cy="761905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3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10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11815" y="423536"/>
              <a:ext cx="7122398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Классификация расх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разделам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06515" y="4139495"/>
            <a:ext cx="87215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defRPr/>
            </a:pPr>
            <a:r>
              <a:rPr lang="ru-RU" altLang="ru-RU" sz="1500" dirty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  <a:p>
            <a:pPr indent="361950">
              <a:defRPr/>
            </a:pPr>
            <a:r>
              <a:rPr lang="ru-RU" altLang="ru-RU" sz="1500" dirty="0">
                <a:latin typeface="Times New Roman" pitchFamily="18" charset="0"/>
              </a:rPr>
              <a:t>Например, в составе раздела «Жилищно-коммунальное хозяйство», в том числе, выделяются: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жилищное хозяйство; 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коммунальное хозяйство;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благоустройство;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другие вопросы в области жилищно-коммунального хозяйства.</a:t>
            </a:r>
          </a:p>
          <a:p>
            <a:pPr indent="361950">
              <a:defRPr/>
            </a:pPr>
            <a:r>
              <a:rPr lang="ru-RU" altLang="ru-RU" sz="1500" dirty="0">
                <a:latin typeface="Times New Roman" pitchFamily="18" charset="0"/>
              </a:rPr>
              <a:t>Полный перечень разделов и подразделов классификации расходов бюджетов приведен в статье 21 Бюджетного кодекса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319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831700"/>
            <a:ext cx="93541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220893" y="423536"/>
              <a:ext cx="8704242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Структура 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расходов бюджета поселения по разделам и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подразделам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функциональной классификации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732164"/>
              </p:ext>
            </p:extLst>
          </p:nvPr>
        </p:nvGraphicFramePr>
        <p:xfrm>
          <a:off x="87168" y="2130678"/>
          <a:ext cx="8919065" cy="4613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055"/>
                <a:gridCol w="5228653"/>
                <a:gridCol w="1065119"/>
                <a:gridCol w="1065119"/>
                <a:gridCol w="1065119"/>
              </a:tblGrid>
              <a:tr h="391489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Раздел,                 подраздел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vert="vert270" anchor="ctr" horzOverflow="overflow"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Решение Совета депутатов </a:t>
                      </a:r>
                      <a:r>
                        <a:rPr kumimoji="0" lang="ru-RU" altLang="ru-RU" sz="1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Нигирского</a:t>
                      </a: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сельского поселения Николаевского муниципального района Хабаровского края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от </a:t>
                      </a: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28.12.2017 </a:t>
                      </a: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№ </a:t>
                      </a: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70-199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72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2018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2019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2020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16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dirty="0" smtClean="0">
                          <a:effectLst/>
                        </a:rPr>
                        <a:t>Расходы всего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5751,958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5853,176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5858,828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16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Условно утвержденные расходы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144,940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290,150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16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0100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Общегосударственные вопросы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4030,693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3916,534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3735,584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688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0102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Функционирование высшего должностного лица органа местного самоуправления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641,200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737,380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750,230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5560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0104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Функционирование местных администраций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3121,264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3097,154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2903,354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0106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29,837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0107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121,460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600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0113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Другие общегосударственные вопросы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106,932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1240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0200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Национальная оборона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50,360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50,360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50,360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1177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0203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Мобилизационная и вневойсковая подготовка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50,360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145,580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145,580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145,580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0304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Органы юстиции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5,580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5,580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5,580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777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0310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Обеспечение пожарной безопасности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980916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351538" y="423536"/>
              <a:ext cx="844295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Структура 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расходов бюджета поселения по разделам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подразделам функциональной классификации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91499"/>
              </p:ext>
            </p:extLst>
          </p:nvPr>
        </p:nvGraphicFramePr>
        <p:xfrm>
          <a:off x="71500" y="2262265"/>
          <a:ext cx="8919065" cy="28415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133"/>
                <a:gridCol w="5175575"/>
                <a:gridCol w="1065119"/>
                <a:gridCol w="1065119"/>
                <a:gridCol w="1065119"/>
              </a:tblGrid>
              <a:tr h="391489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Раздел,                 подраздел</a:t>
                      </a:r>
                    </a:p>
                  </a:txBody>
                  <a:tcPr marL="91076" marR="91076" vert="vert270" anchor="ctr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076" marR="91076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Решение Совета депутатов </a:t>
                      </a:r>
                      <a:r>
                        <a:rPr kumimoji="0" lang="ru-RU" altLang="ru-RU" sz="1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Нигирского</a:t>
                      </a: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сельского поселения Николаевского муниципального района Хабаровского края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от 28.12.2017 № 70-199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148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2018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2019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2020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1785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0400</a:t>
                      </a: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1098,862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1189,593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1199,110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1944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0409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1098,862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1189,593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1199,110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16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245,763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225,469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257,344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649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0501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6491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0503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72,763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47,469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78,344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13504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1001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Пенсионное обеспечение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180,700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1629072" y="423536"/>
              <a:ext cx="5887894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Функциональная структура расходов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бюджета поселения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4" name="TextBox 24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7" name="Диаграмма 116"/>
          <p:cNvGraphicFramePr/>
          <p:nvPr>
            <p:extLst>
              <p:ext uri="{D42A27DB-BD31-4B8C-83A1-F6EECF244321}">
                <p14:modId xmlns:p14="http://schemas.microsoft.com/office/powerpoint/2010/main" val="120311114"/>
              </p:ext>
            </p:extLst>
          </p:nvPr>
        </p:nvGraphicFramePr>
        <p:xfrm>
          <a:off x="216000" y="136235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8" name="Прямоугольник 117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21" name="Диаграмма 120"/>
          <p:cNvGraphicFramePr/>
          <p:nvPr>
            <p:extLst>
              <p:ext uri="{D42A27DB-BD31-4B8C-83A1-F6EECF244321}">
                <p14:modId xmlns:p14="http://schemas.microsoft.com/office/powerpoint/2010/main" val="3242569697"/>
              </p:ext>
            </p:extLst>
          </p:nvPr>
        </p:nvGraphicFramePr>
        <p:xfrm>
          <a:off x="4788000" y="1372287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2" name="Диаграмма 121"/>
          <p:cNvGraphicFramePr/>
          <p:nvPr>
            <p:extLst>
              <p:ext uri="{D42A27DB-BD31-4B8C-83A1-F6EECF244321}">
                <p14:modId xmlns:p14="http://schemas.microsoft.com/office/powerpoint/2010/main" val="3267397515"/>
              </p:ext>
            </p:extLst>
          </p:nvPr>
        </p:nvGraphicFramePr>
        <p:xfrm>
          <a:off x="2445160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5" name="Таблица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149223"/>
              </p:ext>
            </p:extLst>
          </p:nvPr>
        </p:nvGraphicFramePr>
        <p:xfrm>
          <a:off x="6675629" y="4644135"/>
          <a:ext cx="2432933" cy="108661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6786"/>
                <a:gridCol w="2126147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Условно утвержденные расходы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6" name="Объект 125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Image" r:id="rId7" imgW="0" imgH="0" progId="Photoshop.Image.13">
                  <p:embed/>
                </p:oleObj>
              </mc:Choice>
              <mc:Fallback>
                <p:oleObj name="Image" r:id="rId7" imgW="0" imgH="0" progId="Photoshop.Image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Image" r:id="rId9" imgW="0" imgH="0" progId="Photoshop.Image.13">
                  <p:embed/>
                </p:oleObj>
              </mc:Choice>
              <mc:Fallback>
                <p:oleObj name="Image" r:id="rId9" imgW="0" imgH="0" progId="Photoshop.Image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8" name="Рисунок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73414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Рисунок 1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5465075"/>
            <a:ext cx="189310" cy="219600"/>
          </a:xfrm>
          <a:prstGeom prst="rect">
            <a:avLst/>
          </a:prstGeom>
        </p:spPr>
      </p:pic>
      <p:graphicFrame>
        <p:nvGraphicFramePr>
          <p:cNvPr id="131" name="Таблица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391588"/>
              </p:ext>
            </p:extLst>
          </p:nvPr>
        </p:nvGraphicFramePr>
        <p:xfrm>
          <a:off x="161510" y="4644135"/>
          <a:ext cx="2430270" cy="152476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6450"/>
                <a:gridCol w="2123820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Общегосударственные расходы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оборона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2" name="Рисунок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474009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Рисунок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505513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Рисунок 1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549923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Рисунок 1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590427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90" y="5140753"/>
            <a:ext cx="189310" cy="2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60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0" y="0"/>
            <a:ext cx="9136063" cy="6850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35877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sp>
          <p:nvSpPr>
            <p:cNvPr id="15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36000" y="342000"/>
              <a:ext cx="9072563" cy="1030287"/>
              <a:chOff x="36000" y="342000"/>
              <a:chExt cx="9072563" cy="1030287"/>
            </a:xfrm>
          </p:grpSpPr>
          <p:sp>
            <p:nvSpPr>
              <p:cNvPr id="1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914575" y="423536"/>
                <a:ext cx="7318029" cy="80021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Приоритетные расходы </a:t>
                </a:r>
                <a:r>
                  <a:rPr lang="ru-RU" sz="2300" b="1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поселения</a:t>
                </a:r>
                <a:endParaRPr lang="en-US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Расходы на жилищно-коммунальное хозяйство</a:t>
                </a:r>
              </a:p>
            </p:txBody>
          </p:sp>
        </p:grp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48765"/>
              </p:ext>
            </p:extLst>
          </p:nvPr>
        </p:nvGraphicFramePr>
        <p:xfrm>
          <a:off x="251523" y="1651271"/>
          <a:ext cx="8595953" cy="16427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4451"/>
                <a:gridCol w="753834"/>
                <a:gridCol w="753834"/>
                <a:gridCol w="753834"/>
              </a:tblGrid>
              <a:tr h="13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расходов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хозяйство:</a:t>
                      </a:r>
                    </a:p>
                    <a:p>
                      <a:pPr marL="180975" lvl="0" indent="-1809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 в области жилищного хозяйства</a:t>
                      </a: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173,000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178,000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179,000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Благоустройство:</a:t>
                      </a:r>
                    </a:p>
                    <a:p>
                      <a:pPr marL="180975" lvl="0" indent="-1809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содержание мест захоронения.</a:t>
                      </a:r>
                    </a:p>
                    <a:p>
                      <a:pPr marL="180975" lvl="0" indent="-1809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endParaRPr lang="ru-RU" sz="1100" b="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9652" marR="196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72,763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47,469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78,344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</a:tr>
              <a:tr h="293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245,763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225,469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257,344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09" b="23384"/>
          <a:stretch/>
        </p:blipFill>
        <p:spPr>
          <a:xfrm>
            <a:off x="611560" y="3425032"/>
            <a:ext cx="7905461" cy="319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85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0" y="0"/>
            <a:ext cx="9136063" cy="6850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35877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sp>
          <p:nvSpPr>
            <p:cNvPr id="15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36000" y="342000"/>
              <a:ext cx="9072563" cy="1030287"/>
              <a:chOff x="36000" y="342000"/>
              <a:chExt cx="9072563" cy="1030287"/>
            </a:xfrm>
          </p:grpSpPr>
          <p:sp>
            <p:nvSpPr>
              <p:cNvPr id="1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1787955" y="423536"/>
                <a:ext cx="5571269" cy="80021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Приоритетные расходы </a:t>
                </a:r>
                <a:r>
                  <a:rPr lang="ru-RU" sz="2300" b="1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поселения</a:t>
                </a:r>
                <a:endParaRPr lang="en-US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Расходы на дорожное хозяйство</a:t>
                </a:r>
              </a:p>
            </p:txBody>
          </p:sp>
        </p:grp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532456"/>
              </p:ext>
            </p:extLst>
          </p:nvPr>
        </p:nvGraphicFramePr>
        <p:xfrm>
          <a:off x="251523" y="1651271"/>
          <a:ext cx="8595953" cy="9639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4451"/>
                <a:gridCol w="753834"/>
                <a:gridCol w="753834"/>
                <a:gridCol w="753834"/>
              </a:tblGrid>
              <a:tr h="13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расходов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Дорожное хозяйство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1098,862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1189,593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1199,110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и ремонт дорог внутри поселения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998,862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1089,593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1099,110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Мероприятия</a:t>
                      </a:r>
                      <a:r>
                        <a:rPr lang="ru-RU" sz="1100" b="0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по организации дорожного освещения вдоль  автомобильных дорог внутри поселения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100,000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7"/>
          <a:stretch/>
        </p:blipFill>
        <p:spPr>
          <a:xfrm>
            <a:off x="780025" y="2573905"/>
            <a:ext cx="7572395" cy="413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31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>
            <a:spLocks noChangeArrowheads="1"/>
          </p:cNvSpPr>
          <p:nvPr/>
        </p:nvSpPr>
        <p:spPr bwMode="auto">
          <a:xfrm>
            <a:off x="19664" y="22677"/>
            <a:ext cx="9136063" cy="685006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endParaRPr lang="ru-RU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30" y="5364215"/>
            <a:ext cx="355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284410" y="1133745"/>
            <a:ext cx="8563065" cy="53553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Брошюра подготовлена финансовым управлением администрации Николаевского муниципального района на основании: </a:t>
            </a:r>
          </a:p>
          <a:p>
            <a:pPr marL="542925" indent="-180975" algn="just">
              <a:buFontTx/>
              <a:buChar char="-"/>
              <a:defRPr/>
            </a:pPr>
            <a:r>
              <a:rPr lang="ru-RU" sz="1900" dirty="0"/>
              <a:t>Послания Президента Российской Федерации Федеральному   Собранию Российской Федерации от 01 декабря 2016 года</a:t>
            </a:r>
            <a:r>
              <a:rPr lang="ru-RU" sz="1900" dirty="0" smtClean="0">
                <a:solidFill>
                  <a:srgbClr val="000000"/>
                </a:solidFill>
              </a:rPr>
              <a:t>;</a:t>
            </a:r>
            <a:endParaRPr lang="ru-RU" sz="1900" dirty="0" smtClean="0">
              <a:solidFill>
                <a:srgbClr val="000000"/>
              </a:solidFill>
            </a:endParaRPr>
          </a:p>
          <a:p>
            <a:pPr marL="542925" indent="-180975" algn="just">
              <a:buFontTx/>
              <a:buChar char="-"/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Решения </a:t>
            </a:r>
            <a:r>
              <a:rPr lang="ru-RU" sz="1900" dirty="0">
                <a:solidFill>
                  <a:srgbClr val="000000"/>
                </a:solidFill>
              </a:rPr>
              <a:t>Совета депутатов </a:t>
            </a:r>
            <a:r>
              <a:rPr lang="ru-RU" sz="1900" dirty="0" smtClean="0">
                <a:solidFill>
                  <a:srgbClr val="000000"/>
                </a:solidFill>
              </a:rPr>
              <a:t>Нигирского сельского </a:t>
            </a:r>
            <a:r>
              <a:rPr lang="ru-RU" sz="1900" dirty="0">
                <a:solidFill>
                  <a:srgbClr val="000000"/>
                </a:solidFill>
              </a:rPr>
              <a:t>поселения Николаевского района от </a:t>
            </a:r>
            <a:r>
              <a:rPr lang="ru-RU" sz="1900" dirty="0" smtClean="0">
                <a:solidFill>
                  <a:srgbClr val="000000"/>
                </a:solidFill>
              </a:rPr>
              <a:t>28</a:t>
            </a:r>
            <a:r>
              <a:rPr lang="ru-RU" sz="1900" dirty="0" smtClean="0"/>
              <a:t>.12.2017 </a:t>
            </a:r>
            <a:r>
              <a:rPr lang="ru-RU" sz="1900" dirty="0"/>
              <a:t>№ </a:t>
            </a:r>
            <a:r>
              <a:rPr lang="ru-RU" sz="1900" dirty="0" smtClean="0"/>
              <a:t>70-199 </a:t>
            </a:r>
            <a:r>
              <a:rPr lang="ru-RU" sz="1900" dirty="0"/>
              <a:t>«О бюджете </a:t>
            </a:r>
            <a:r>
              <a:rPr lang="ru-RU" sz="1900" dirty="0" smtClean="0"/>
              <a:t>Нигирского </a:t>
            </a:r>
            <a:r>
              <a:rPr lang="ru-RU" sz="1900" dirty="0"/>
              <a:t>сельского поселения </a:t>
            </a:r>
            <a:r>
              <a:rPr lang="ru-RU" sz="1900"/>
              <a:t>на </a:t>
            </a:r>
            <a:r>
              <a:rPr lang="ru-RU" sz="1900" smtClean="0"/>
              <a:t>2018 </a:t>
            </a:r>
            <a:r>
              <a:rPr lang="ru-RU" sz="1900" dirty="0"/>
              <a:t>год и плановый </a:t>
            </a:r>
            <a:r>
              <a:rPr lang="ru-RU" sz="1900"/>
              <a:t>период </a:t>
            </a:r>
            <a:r>
              <a:rPr lang="ru-RU" sz="1900" smtClean="0"/>
              <a:t>2019 </a:t>
            </a:r>
            <a:r>
              <a:rPr lang="ru-RU" sz="1900"/>
              <a:t>и </a:t>
            </a:r>
            <a:r>
              <a:rPr lang="ru-RU" sz="1900" smtClean="0"/>
              <a:t>2020 </a:t>
            </a:r>
            <a:r>
              <a:rPr lang="ru-RU" sz="1900" dirty="0"/>
              <a:t>годов</a:t>
            </a:r>
            <a:r>
              <a:rPr lang="ru-RU" sz="1900" dirty="0" smtClean="0"/>
              <a:t>»</a:t>
            </a:r>
            <a:r>
              <a:rPr lang="ru-RU" sz="1900" dirty="0" smtClean="0">
                <a:solidFill>
                  <a:srgbClr val="000000"/>
                </a:solidFill>
              </a:rPr>
              <a:t>.</a:t>
            </a:r>
          </a:p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Мы  </a:t>
            </a:r>
            <a:r>
              <a:rPr lang="ru-RU" sz="1900" dirty="0">
                <a:solidFill>
                  <a:srgbClr val="000000"/>
                </a:solidFill>
              </a:rPr>
              <a:t>намерены  совершенствовать  работу  по  открытости  бюджета,  чтобы  повысить эффективность распределения средств с учетом приоритетных потребностей населения и </a:t>
            </a:r>
            <a:r>
              <a:rPr lang="ru-RU" sz="1900" dirty="0" smtClean="0">
                <a:solidFill>
                  <a:srgbClr val="000000"/>
                </a:solidFill>
              </a:rPr>
              <a:t>создания условий </a:t>
            </a:r>
            <a:r>
              <a:rPr lang="ru-RU" sz="1900" dirty="0">
                <a:solidFill>
                  <a:srgbClr val="000000"/>
                </a:solidFill>
              </a:rPr>
              <a:t>для активного участия жителей </a:t>
            </a:r>
            <a:r>
              <a:rPr lang="ru-RU" sz="1900" dirty="0" smtClean="0">
                <a:solidFill>
                  <a:srgbClr val="000000"/>
                </a:solidFill>
              </a:rPr>
              <a:t>поселения в бюджетном процессе.</a:t>
            </a:r>
          </a:p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Ждем ваших пожеланий и предложений. Уверены</a:t>
            </a:r>
            <a:r>
              <a:rPr lang="ru-RU" sz="1900" dirty="0">
                <a:solidFill>
                  <a:srgbClr val="000000"/>
                </a:solidFill>
              </a:rPr>
              <a:t>,  что  Ваши  предложения заслуживают самого пристального внимания. </a:t>
            </a:r>
            <a:r>
              <a:rPr lang="ru-RU" sz="1900" dirty="0" smtClean="0">
                <a:solidFill>
                  <a:srgbClr val="000000"/>
                </a:solidFill>
              </a:rPr>
              <a:t>Надеемся на долгосрочное сотрудничество.</a:t>
            </a:r>
          </a:p>
          <a:p>
            <a:pPr algn="just">
              <a:defRPr/>
            </a:pPr>
            <a:endParaRPr lang="ru-RU" sz="1900" dirty="0" smtClean="0">
              <a:solidFill>
                <a:prstClr val="black"/>
              </a:solidFill>
            </a:endParaRPr>
          </a:p>
          <a:p>
            <a:pPr algn="r">
              <a:defRPr/>
            </a:pPr>
            <a:r>
              <a:rPr lang="ru-RU" sz="1900" b="1" i="1" dirty="0" smtClean="0">
                <a:solidFill>
                  <a:prstClr val="black"/>
                </a:solidFill>
              </a:rPr>
              <a:t>А.В. Кущ</a:t>
            </a:r>
          </a:p>
          <a:p>
            <a:pPr algn="r">
              <a:defRPr/>
            </a:pPr>
            <a:r>
              <a:rPr lang="ru-RU" sz="1900" b="1" i="1" dirty="0" smtClean="0">
                <a:solidFill>
                  <a:prstClr val="black"/>
                </a:solidFill>
              </a:rPr>
              <a:t>глава </a:t>
            </a:r>
            <a:r>
              <a:rPr lang="ru-RU" sz="1900" b="1" i="1" dirty="0" err="1" smtClean="0">
                <a:solidFill>
                  <a:prstClr val="black"/>
                </a:solidFill>
              </a:rPr>
              <a:t>Нигирского</a:t>
            </a:r>
            <a:r>
              <a:rPr lang="ru-RU" sz="1900" b="1" i="1" dirty="0" smtClean="0">
                <a:solidFill>
                  <a:prstClr val="black"/>
                </a:solidFill>
              </a:rPr>
              <a:t> </a:t>
            </a:r>
            <a:r>
              <a:rPr lang="ru-RU" sz="1900" b="1" i="1" dirty="0">
                <a:solidFill>
                  <a:prstClr val="black"/>
                </a:solidFill>
              </a:rPr>
              <a:t>сельского </a:t>
            </a:r>
            <a:r>
              <a:rPr lang="ru-RU" sz="1900" b="1" i="1" dirty="0" smtClean="0">
                <a:solidFill>
                  <a:prstClr val="black"/>
                </a:solidFill>
              </a:rPr>
              <a:t>поселения</a:t>
            </a:r>
            <a:endParaRPr lang="ru-RU" sz="1900" b="1" i="1" dirty="0">
              <a:solidFill>
                <a:srgbClr val="00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3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36000" y="334800"/>
              <a:ext cx="9072563" cy="522000"/>
              <a:chOff x="36000" y="334800"/>
              <a:chExt cx="9072563" cy="522000"/>
            </a:xfrm>
          </p:grpSpPr>
          <p:sp>
            <p:nvSpPr>
              <p:cNvPr id="14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514800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6" name="Rectangle 32"/>
              <p:cNvSpPr>
                <a:spLocks noChangeArrowheads="1"/>
              </p:cNvSpPr>
              <p:nvPr/>
            </p:nvSpPr>
            <p:spPr bwMode="auto">
              <a:xfrm>
                <a:off x="2677540" y="334800"/>
                <a:ext cx="3779881" cy="4462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Заключительная часть</a:t>
                </a:r>
                <a:endParaRPr 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37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5626</TotalTime>
  <Words>2588</Words>
  <Application>Microsoft Office PowerPoint</Application>
  <PresentationFormat>Экран (4:3)</PresentationFormat>
  <Paragraphs>790</Paragraphs>
  <Slides>28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Оформление по умолчанию</vt:lpstr>
      <vt:lpstr>Office Theme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471</cp:revision>
  <cp:lastPrinted>2015-04-09T00:47:30Z</cp:lastPrinted>
  <dcterms:created xsi:type="dcterms:W3CDTF">2011-08-02T04:08:30Z</dcterms:created>
  <dcterms:modified xsi:type="dcterms:W3CDTF">2018-03-21T04:24:22Z</dcterms:modified>
</cp:coreProperties>
</file>